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71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Prawo karne</a:t>
            </a:r>
            <a:endParaRPr lang="es-D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DO 1795	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76298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KARY</a:t>
            </a:r>
            <a:endParaRPr lang="es-D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2537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Cele kary</a:t>
            </a:r>
            <a:br>
              <a:rPr lang="pl-PL" dirty="0" smtClean="0"/>
            </a:b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PREWENCJA INDYWIDUALNA</a:t>
            </a:r>
          </a:p>
          <a:p>
            <a:r>
              <a:rPr lang="pl-PL" dirty="0" smtClean="0"/>
              <a:t>PREWENCJA GENERALNA</a:t>
            </a:r>
          </a:p>
          <a:p>
            <a:r>
              <a:rPr lang="pl-PL" dirty="0" smtClean="0"/>
              <a:t>-kwalifikowana kara śmierci</a:t>
            </a:r>
          </a:p>
          <a:p>
            <a:r>
              <a:rPr lang="pl-PL" dirty="0" smtClean="0"/>
              <a:t>-kary na ciele (mutylacyjne)</a:t>
            </a:r>
          </a:p>
          <a:p>
            <a:r>
              <a:rPr lang="pl-PL" dirty="0" smtClean="0"/>
              <a:t>-kary na czci</a:t>
            </a:r>
          </a:p>
          <a:p>
            <a:r>
              <a:rPr lang="pl-PL" dirty="0" smtClean="0"/>
              <a:t>-kary majątkowe </a:t>
            </a:r>
          </a:p>
          <a:p>
            <a:endParaRPr lang="pl-PL" dirty="0" smtClean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3298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Kary publiczne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KARA ŚMIERCI:</a:t>
            </a:r>
          </a:p>
          <a:p>
            <a:r>
              <a:rPr lang="pl-PL" sz="2400" dirty="0" smtClean="0"/>
              <a:t>-zwykła: powieszenie lub ścięcie</a:t>
            </a:r>
          </a:p>
          <a:p>
            <a:r>
              <a:rPr lang="pl-PL" sz="2400" dirty="0" smtClean="0"/>
              <a:t>-kwalifikowana: spalenie,rozerwanie na części, ćwiartowanie, zakopanie w ziemi, przebicie kołem, wbicie na pal, zawieszeni na haku za żebro</a:t>
            </a:r>
          </a:p>
          <a:p>
            <a:r>
              <a:rPr lang="pl-PL" sz="2400" dirty="0" smtClean="0"/>
              <a:t>-wypraszanie od kary śmierci – łagodzenie wyroku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69771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Kary publiczne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KARY NA CIELE (HAŃBIĄCE I ODZWIERCIEDLAJĄCE- MUTYLACYJNE)</a:t>
            </a:r>
          </a:p>
          <a:p>
            <a:r>
              <a:rPr lang="pl-PL" dirty="0" smtClean="0"/>
              <a:t>-kara chłosty</a:t>
            </a:r>
          </a:p>
          <a:p>
            <a:r>
              <a:rPr lang="pl-PL" dirty="0" smtClean="0"/>
              <a:t>KARY NA CZCI</a:t>
            </a:r>
          </a:p>
          <a:p>
            <a:r>
              <a:rPr lang="pl-PL" dirty="0" smtClean="0"/>
              <a:t>-infamia (proskrypcja, wywołanie) – skutek śmierć cywilna</a:t>
            </a:r>
          </a:p>
          <a:p>
            <a:r>
              <a:rPr lang="pl-PL" dirty="0" smtClean="0"/>
              <a:t>KARY NA WOLNOŚCI</a:t>
            </a:r>
          </a:p>
          <a:p>
            <a:r>
              <a:rPr lang="pl-PL" dirty="0" smtClean="0"/>
              <a:t>-banicja (wygnanie)</a:t>
            </a:r>
          </a:p>
          <a:p>
            <a:r>
              <a:rPr lang="pl-PL" dirty="0" smtClean="0"/>
              <a:t>Kara wieży (górnej albo dolnej)</a:t>
            </a:r>
          </a:p>
          <a:p>
            <a:r>
              <a:rPr lang="pl-PL" dirty="0" smtClean="0"/>
              <a:t>KARY MAJĄTKOWE PUBLICZNE</a:t>
            </a:r>
          </a:p>
          <a:p>
            <a:r>
              <a:rPr lang="pl-PL" dirty="0" smtClean="0"/>
              <a:t>-pokup</a:t>
            </a:r>
          </a:p>
          <a:p>
            <a:r>
              <a:rPr lang="pl-PL" dirty="0" smtClean="0"/>
              <a:t>-mulkta</a:t>
            </a:r>
          </a:p>
          <a:p>
            <a:r>
              <a:rPr lang="pl-PL" dirty="0" smtClean="0"/>
              <a:t>-konfiskata majątku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425844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KARY PRYWATNE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GŁÓWSZCZYZNA:</a:t>
            </a:r>
          </a:p>
          <a:p>
            <a:r>
              <a:rPr lang="pl-PL" dirty="0" smtClean="0"/>
              <a:t>„Ktoby szlachcica na śmierć zabił abo jakomkolwiek obyczajem o śmierć przyprawił, a zatymby z prawa według tego statutu winien został, tedy za zabitego przy inszym karaniu w tym statucie według uczynku opisanym, ma być główszczyzną płacono sto kop groszy” (III Statut Litewski)</a:t>
            </a:r>
            <a:endParaRPr lang="pl-PL" dirty="0"/>
          </a:p>
          <a:p>
            <a:r>
              <a:rPr lang="pl-PL" dirty="0" smtClean="0"/>
              <a:t>NAWIĄZKA:</a:t>
            </a:r>
          </a:p>
          <a:p>
            <a:r>
              <a:rPr lang="pl-PL" dirty="0" smtClean="0"/>
              <a:t>„Ktoby którmu szlachcicowi albo szlachciance rękę, nogę, nos, ucho, gębę uciął, abo urżnął [...] aboby oko wyciął, abo wybił, abo na oko oślepł, ustawujemy, że każdy taki członek urżnięty, wybity, temu, komu w tym winien zostanie, [...] za winę takiego okrucieństwa i  swawoleństwa i za nakład prawny stronie żałobnej przedsię będzie powinien za każdy taki członek po pięćdziesiąt kop groszy płacić” </a:t>
            </a:r>
            <a:r>
              <a:rPr lang="pl-PL" dirty="0"/>
              <a:t>(III Statut Litewski)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50261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Podział przestępstw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PRYWATNE (większość):</a:t>
            </a:r>
          </a:p>
          <a:p>
            <a:r>
              <a:rPr lang="pl-PL" dirty="0" smtClean="0"/>
              <a:t>-ściganie w drodze zemsty rodowej</a:t>
            </a:r>
          </a:p>
          <a:p>
            <a:r>
              <a:rPr lang="pl-PL" dirty="0" smtClean="0"/>
              <a:t>-samopomoc</a:t>
            </a:r>
          </a:p>
          <a:p>
            <a:r>
              <a:rPr lang="pl-PL" dirty="0" smtClean="0"/>
              <a:t>-ściganie na drodze sądowej</a:t>
            </a:r>
          </a:p>
          <a:p>
            <a:r>
              <a:rPr lang="pl-PL" dirty="0" smtClean="0"/>
              <a:t>PUBLICZNE (mniejszość):</a:t>
            </a:r>
          </a:p>
          <a:p>
            <a:r>
              <a:rPr lang="pl-PL" dirty="0" smtClean="0"/>
              <a:t>- czyny przeciwko księciu, urzędnikom książęcym;</a:t>
            </a:r>
          </a:p>
          <a:p>
            <a:r>
              <a:rPr lang="pl-PL" dirty="0" smtClean="0"/>
              <a:t>-mir książęcy (osobowy, miejscowy, mieszany):</a:t>
            </a:r>
          </a:p>
          <a:p>
            <a:pPr marL="0" indent="0">
              <a:buNone/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66109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MIR KSIĄŻĘCY</a:t>
            </a:r>
            <a:br>
              <a:rPr lang="pl-PL" dirty="0" smtClean="0"/>
            </a:br>
            <a:r>
              <a:rPr lang="pl-PL" dirty="0" smtClean="0"/>
              <a:t>Księga Elbląska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„</a:t>
            </a:r>
            <a:r>
              <a:rPr lang="es-DO" dirty="0" smtClean="0"/>
              <a:t>§</a:t>
            </a:r>
            <a:r>
              <a:rPr lang="pl-PL" dirty="0" smtClean="0"/>
              <a:t> 15.1. Droga publiczna jest chroniona pokojem książęcym. Dlatego jeśli na niej ktoś dopuszcza się bezprawia, ten łamie mir książęcy.To Polacy nazywa ręką pańską”</a:t>
            </a:r>
          </a:p>
          <a:p>
            <a:r>
              <a:rPr lang="pl-PL" dirty="0" smtClean="0"/>
              <a:t>2. Jeśeli ktoś zabije gościa na drodze publicznej, to wynagradza za nieboszczyka [tym, którzy ponieśli stratę] 50 grzywnami.</a:t>
            </a:r>
          </a:p>
          <a:p>
            <a:r>
              <a:rPr lang="pl-PL" dirty="0" smtClean="0"/>
              <a:t>3. Biorą je krwni zabitego. Jeśli on tam nie ma krewnych, wówczas zabiera je władca.</a:t>
            </a:r>
          </a:p>
          <a:p>
            <a:r>
              <a:rPr lang="pl-PL" dirty="0" smtClean="0"/>
              <a:t>4. Zaś za swój pokój, który na drodze publicznej został złamany, władca także bierze 50 grzywien.</a:t>
            </a:r>
          </a:p>
          <a:p>
            <a:r>
              <a:rPr lang="pl-PL" dirty="0" smtClean="0"/>
              <a:t>5. Jeśli zabije ktoś kupca albo rycerza na drodze publicznej, to płaci za niego krewnym [zabitego] 50 grzywien.</a:t>
            </a:r>
          </a:p>
          <a:p>
            <a:r>
              <a:rPr lang="pl-PL" dirty="0" smtClean="0"/>
              <a:t>6. Jeśli nie ma on krewnych, to zabiera je władca,tak jak i drugie 50 grzywien za pokój, który na drodze publicznej został złamany”</a:t>
            </a:r>
          </a:p>
          <a:p>
            <a:r>
              <a:rPr lang="pl-PL" sz="1000" dirty="0" smtClean="0"/>
              <a:t>Historiapaństwai prawa..., s. 135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pPr marL="0" indent="0">
              <a:buNone/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72500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odpowiedzialności karnej</a:t>
            </a:r>
            <a:br>
              <a:rPr lang="pl-PL" dirty="0" smtClean="0"/>
            </a:br>
            <a:r>
              <a:rPr lang="pl-PL" dirty="0" smtClean="0"/>
              <a:t>KSIĘGA ELBLĄSKA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INDYWIDUALNA (zasada)</a:t>
            </a:r>
          </a:p>
          <a:p>
            <a:r>
              <a:rPr lang="pl-PL" dirty="0" smtClean="0"/>
              <a:t>ZBIOROWA (wyjątek):</a:t>
            </a:r>
          </a:p>
          <a:p>
            <a:r>
              <a:rPr lang="pl-PL" dirty="0" smtClean="0"/>
              <a:t>„§8.3. [...] jeśli zabity leży pozostawiony na polu albona drodze, a nie wiadomo kto go zabił, wówczas władca przyzywa przed siebie okolicę i uznaje ją winną za zabójstwo.</a:t>
            </a:r>
          </a:p>
          <a:p>
            <a:r>
              <a:rPr lang="pl-PL" dirty="0" smtClean="0"/>
              <a:t>4. Jeśli okolica nie może przerzucić zabójstwa na kogokolwiek, musi – jak to wyżej powiedziano – zapłacić główszczyznę.</a:t>
            </a:r>
          </a:p>
          <a:p>
            <a:r>
              <a:rPr lang="pl-PL" dirty="0" smtClean="0"/>
              <a:t>5. Jeśli okolica pomawia jakąś wieś, że stamtąd dopuszczono się zabójstwa, zaś wieś twierdzi, żejest niewinna, wówczas odpiera zarzut na drodze pojedynku, inaczej musi zapłacić za zabitego.</a:t>
            </a:r>
          </a:p>
          <a:p>
            <a:r>
              <a:rPr lang="pl-PL" dirty="0" smtClean="0"/>
              <a:t>6. Jeśli zaś wieś wskaże na ród, że przezeń to [zabójstwo] się stało, a ród twierdzi, że jest niewinny, wówczas musi oczyścić sie w pojedynku, inaczej płaci za zabitego.</a:t>
            </a:r>
          </a:p>
          <a:p>
            <a:r>
              <a:rPr lang="pl-PL" dirty="0" smtClean="0"/>
              <a:t>7. Jeśliród pomawia kogoś, że on dokonał zabójstwa,ten zaś twierdzi, że jest niewinny, wówczas musi się pojedynkować albo nieść żelazo. Jeśli zostanie pokonany, to musi on-tak jak to wyżej powiedziano – wynagrodzić stratę”.</a:t>
            </a:r>
          </a:p>
          <a:p>
            <a:r>
              <a:rPr lang="pl-PL" sz="1000" dirty="0" smtClean="0"/>
              <a:t>Historia państwa i prawa..., s. 134-135.</a:t>
            </a:r>
            <a:endParaRPr lang="es-DO" sz="1400" dirty="0"/>
          </a:p>
        </p:txBody>
      </p:sp>
    </p:spTree>
    <p:extLst>
      <p:ext uri="{BB962C8B-B14F-4D97-AF65-F5344CB8AC3E}">
        <p14:creationId xmlns:p14="http://schemas.microsoft.com/office/powerpoint/2010/main" val="411157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PODSTAWY ODPOWIEDZIALNOŚCI KARNEJ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Bardzo luźny związek przyczynowo-skutkowy:</a:t>
            </a:r>
          </a:p>
          <a:p>
            <a:r>
              <a:rPr lang="pl-PL" dirty="0" smtClean="0"/>
              <a:t>„§ 10.1. Także wtedy, gdy ktoś się utopi, ten musi zapłacić za zmarłego, ktogo z wody wyciągnie bez pozwolenia sędziego” (Księga Elbląska)</a:t>
            </a:r>
          </a:p>
          <a:p>
            <a:r>
              <a:rPr lang="pl-PL" dirty="0" smtClean="0"/>
              <a:t>WINA (odróżnić od przypadku):</a:t>
            </a:r>
          </a:p>
          <a:p>
            <a:r>
              <a:rPr lang="pl-PL" dirty="0" smtClean="0"/>
              <a:t>„(57) też którąkole śmiercią przygodną a domymałą przygodzi się komu z tego żywota zejść, jakoto z drzewa spadwszy alibo [w] wodzie utonąwszy jako którymkole inszym obyczajem, ustawiamy, aby o takiego człeka tako zeszłego nijena skarga nie była ruszana” (Statuty KazimierzaWielkiego)</a:t>
            </a:r>
          </a:p>
          <a:p>
            <a:r>
              <a:rPr lang="pl-PL" dirty="0" smtClean="0"/>
              <a:t>WYŁĄCZENIE ODPOWIEDZIALNOŚCI KARNEJ:</a:t>
            </a:r>
          </a:p>
          <a:p>
            <a:r>
              <a:rPr lang="pl-PL" dirty="0" smtClean="0"/>
              <a:t>-wiek</a:t>
            </a:r>
          </a:p>
          <a:p>
            <a:r>
              <a:rPr lang="pl-PL" dirty="0" smtClean="0"/>
              <a:t>-choroba umysłowa</a:t>
            </a:r>
          </a:p>
          <a:p>
            <a:r>
              <a:rPr lang="pl-PL" dirty="0" smtClean="0"/>
              <a:t>-początek </a:t>
            </a:r>
          </a:p>
        </p:txBody>
      </p:sp>
    </p:spTree>
    <p:extLst>
      <p:ext uri="{BB962C8B-B14F-4D97-AF65-F5344CB8AC3E}">
        <p14:creationId xmlns:p14="http://schemas.microsoft.com/office/powerpoint/2010/main" val="400584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Dalszy rozwój prawa karnego</a:t>
            </a:r>
            <a:endParaRPr lang="es-D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4596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WINY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RODZAJE WINY:</a:t>
            </a:r>
          </a:p>
          <a:p>
            <a:r>
              <a:rPr lang="pl-PL" sz="2400" dirty="0" smtClean="0"/>
              <a:t>-umyślna: zły zamiar (dolus directus – dolus indirectus)</a:t>
            </a:r>
          </a:p>
          <a:p>
            <a:r>
              <a:rPr lang="pl-PL" sz="2400" dirty="0" smtClean="0"/>
              <a:t>-nieumyślna: lekkomyślność –luxuria (człowiek przewiduje skutki swojego działania lecz bezpodstawnie przypuszcza, że ich uniknie) i niedbalstwo -negligentia (człowiek nie przewiduje skutków swojego działania chociaż powinien i mógł je przewidzieć)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361789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FORMY PRZESTĘPSTWA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FORMY STADIALNE CZYNU:</a:t>
            </a:r>
          </a:p>
          <a:p>
            <a:r>
              <a:rPr lang="pl-PL" dirty="0" smtClean="0"/>
              <a:t>-zamiar</a:t>
            </a:r>
          </a:p>
          <a:p>
            <a:r>
              <a:rPr lang="pl-PL" dirty="0" smtClean="0"/>
              <a:t>-przygotowanie</a:t>
            </a:r>
          </a:p>
          <a:p>
            <a:r>
              <a:rPr lang="pl-PL" dirty="0" smtClean="0"/>
              <a:t>-usiłowanie (przestępstwo sui generis)</a:t>
            </a:r>
          </a:p>
          <a:p>
            <a:r>
              <a:rPr lang="pl-PL" dirty="0" smtClean="0"/>
              <a:t>-dokonanie</a:t>
            </a:r>
          </a:p>
          <a:p>
            <a:r>
              <a:rPr lang="pl-PL" dirty="0" smtClean="0"/>
              <a:t>FORMY </a:t>
            </a:r>
            <a:r>
              <a:rPr lang="pl-PL" dirty="0"/>
              <a:t>ZJAWISKOWE </a:t>
            </a:r>
            <a:r>
              <a:rPr lang="pl-PL" dirty="0" smtClean="0"/>
              <a:t>CZYNU (zasada akcesoryjności):</a:t>
            </a:r>
            <a:endParaRPr lang="pl-PL" dirty="0"/>
          </a:p>
          <a:p>
            <a:r>
              <a:rPr lang="pl-PL" dirty="0"/>
              <a:t>-podżeganie </a:t>
            </a:r>
          </a:p>
          <a:p>
            <a:r>
              <a:rPr lang="pl-PL" dirty="0"/>
              <a:t>-pomocnictwo</a:t>
            </a:r>
          </a:p>
          <a:p>
            <a:r>
              <a:rPr lang="pl-PL" dirty="0"/>
              <a:t>-poplecznictwo</a:t>
            </a:r>
            <a:endParaRPr lang="es-DO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79424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PRZESTĘPSTW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PUBLICZNE:                                                         PRYWATNE:</a:t>
            </a:r>
          </a:p>
          <a:p>
            <a:r>
              <a:rPr lang="pl-PL" dirty="0"/>
              <a:t>c</a:t>
            </a:r>
            <a:r>
              <a:rPr lang="pl-PL" dirty="0" smtClean="0"/>
              <a:t>rimen laesae maiestatis (1539)                           zabójstwo</a:t>
            </a:r>
          </a:p>
          <a:p>
            <a:r>
              <a:rPr lang="pl-PL" dirty="0"/>
              <a:t>c</a:t>
            </a:r>
            <a:r>
              <a:rPr lang="pl-PL" dirty="0" smtClean="0"/>
              <a:t>rimen perduellionis (1588)                                 zranienie</a:t>
            </a:r>
          </a:p>
          <a:p>
            <a:r>
              <a:rPr lang="pl-PL" dirty="0"/>
              <a:t>p</a:t>
            </a:r>
            <a:r>
              <a:rPr lang="pl-PL" dirty="0" smtClean="0"/>
              <a:t>rzeciwko duchownym                                        gwałt</a:t>
            </a:r>
          </a:p>
          <a:p>
            <a:r>
              <a:rPr lang="pl-PL" dirty="0" smtClean="0"/>
              <a:t>herezja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392909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127</TotalTime>
  <Words>857</Words>
  <Application>Microsoft Office PowerPoint</Application>
  <PresentationFormat>Panoramiczny</PresentationFormat>
  <Paragraphs>87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Prawo karne</vt:lpstr>
      <vt:lpstr>Podział przestępstw</vt:lpstr>
      <vt:lpstr>MIR KSIĄŻĘCY Księga Elbląska</vt:lpstr>
      <vt:lpstr>Rodzaje odpowiedzialności karnej KSIĘGA ELBLĄSKA</vt:lpstr>
      <vt:lpstr>PODSTAWY ODPOWIEDZIALNOŚCI KARNEJ</vt:lpstr>
      <vt:lpstr>Dalszy rozwój prawa karnego</vt:lpstr>
      <vt:lpstr>POJĘCIE WINY</vt:lpstr>
      <vt:lpstr>FORMY PRZESTĘPSTWA</vt:lpstr>
      <vt:lpstr>RODZAJE PRZESTĘPSTW</vt:lpstr>
      <vt:lpstr>KARY</vt:lpstr>
      <vt:lpstr>Cele kary </vt:lpstr>
      <vt:lpstr>Kary publiczne</vt:lpstr>
      <vt:lpstr>Kary publiczne</vt:lpstr>
      <vt:lpstr>KARY PRYWATNE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karne</dc:title>
  <dc:creator>Z&amp;C</dc:creator>
  <cp:lastModifiedBy>wpia</cp:lastModifiedBy>
  <cp:revision>22</cp:revision>
  <dcterms:created xsi:type="dcterms:W3CDTF">2019-01-21T21:09:45Z</dcterms:created>
  <dcterms:modified xsi:type="dcterms:W3CDTF">2019-04-11T19:22:55Z</dcterms:modified>
</cp:coreProperties>
</file>