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7"/>
  </p:notes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5" r:id="rId14"/>
    <p:sldId id="283" r:id="rId15"/>
    <p:sldId id="269" r:id="rId16"/>
    <p:sldId id="270" r:id="rId17"/>
    <p:sldId id="271" r:id="rId18"/>
    <p:sldId id="272" r:id="rId19"/>
    <p:sldId id="287" r:id="rId20"/>
    <p:sldId id="273" r:id="rId21"/>
    <p:sldId id="274" r:id="rId22"/>
    <p:sldId id="277" r:id="rId23"/>
    <p:sldId id="276" r:id="rId24"/>
    <p:sldId id="282" r:id="rId25"/>
    <p:sldId id="284" r:id="rId26"/>
    <p:sldId id="286" r:id="rId27"/>
    <p:sldId id="288" r:id="rId28"/>
    <p:sldId id="278" r:id="rId29"/>
    <p:sldId id="279" r:id="rId30"/>
    <p:sldId id="280" r:id="rId31"/>
    <p:sldId id="289" r:id="rId32"/>
    <p:sldId id="290" r:id="rId33"/>
    <p:sldId id="281" r:id="rId34"/>
    <p:sldId id="292" r:id="rId35"/>
    <p:sldId id="293" r:id="rId36"/>
    <p:sldId id="294" r:id="rId37"/>
    <p:sldId id="295" r:id="rId38"/>
    <p:sldId id="304" r:id="rId39"/>
    <p:sldId id="296" r:id="rId40"/>
    <p:sldId id="297" r:id="rId41"/>
    <p:sldId id="299" r:id="rId42"/>
    <p:sldId id="298" r:id="rId43"/>
    <p:sldId id="300" r:id="rId44"/>
    <p:sldId id="301" r:id="rId45"/>
    <p:sldId id="302" r:id="rId46"/>
    <p:sldId id="311" r:id="rId47"/>
    <p:sldId id="303" r:id="rId48"/>
    <p:sldId id="310" r:id="rId49"/>
    <p:sldId id="308" r:id="rId50"/>
    <p:sldId id="309" r:id="rId51"/>
    <p:sldId id="305" r:id="rId52"/>
    <p:sldId id="306" r:id="rId53"/>
    <p:sldId id="307" r:id="rId54"/>
    <p:sldId id="312" r:id="rId55"/>
    <p:sldId id="314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8CAFE-8D09-4116-BFD9-62B261A922A2}" type="datetimeFigureOut">
              <a:rPr lang="pl-PL" smtClean="0"/>
              <a:t>13.04.2019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321B-3A31-446A-A4F0-FCFCFC75F0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76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6627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6A167A-B207-4EB6-BBBB-CFE93830F930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3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altLang="pl-PL"/>
          </a:p>
        </p:txBody>
      </p:sp>
      <p:sp>
        <p:nvSpPr>
          <p:cNvPr id="30723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9BD35-BD62-41B8-8748-F5FC99FD136D}" type="slidenum">
              <a:rPr lang="pl-PL" altLang="pl-PL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pl-PL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9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2800" dirty="0"/>
              <a:t>PRAWO OSOBOWE, MAŁŻEŃSKIE, RODZINNE </a:t>
            </a:r>
            <a:br>
              <a:rPr lang="pl-PL" sz="2800" dirty="0"/>
            </a:br>
            <a:r>
              <a:rPr lang="pl-PL" sz="2800" dirty="0"/>
              <a:t>I OPIEKUŃCZE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/>
          </a:p>
          <a:p>
            <a:pPr algn="ctr"/>
            <a:r>
              <a:rPr lang="pl-PL" dirty="0"/>
              <a:t>AUTOR DR HAB. MACIEJ MIKUŁA</a:t>
            </a:r>
          </a:p>
        </p:txBody>
      </p:sp>
    </p:spTree>
    <p:extLst>
      <p:ext uri="{BB962C8B-B14F-4D97-AF65-F5344CB8AC3E}">
        <p14:creationId xmlns:p14="http://schemas.microsoft.com/office/powerpoint/2010/main" val="406152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62442B-7B8C-464C-A861-FE5D386D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76313"/>
            <a:ext cx="8229600" cy="58658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MAŁŻEŃSKIE OSOBOWE 2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Kościelna forma zawarcia małżeństwa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Wpływ Kościoła katolickiego: monogamia, małżeństwo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in facie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ecclesiae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consensus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facit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nuptias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, teoretycznie nie wystarczają zmówiny (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sponsalia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de futuro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), ale uznaje się zmówiny + pożycie fizyczne; od 1215 r. obowiązkowe trzykrotne zapowiedzi i świadkowie (szlachta wywalczyła zawieranie ślubu w domu i brak zapowiedzi)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Do XVI w. małżeństwa świeckie akceptowane przez Kościół jako ważne ale tajemne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Od 1577 w Polsce obowiązują uchwały dekretu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Tametsi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– obowiązkowa forma zawarcia małżeństwa przed właściwym plebanem i dwoma świadkami pod rygorem uznania za małżeństwo tajemne = nieważne; egzamin przedślubny ze znajomości katechizmu; dopuszczalna separacja, przywilej Pawłowy (dozwolenie nowego małżeństwa w przypadku konwersji na chrześcijaństwo), dyspensa papieża od małżeństwa zawartego lecz niedopełnionego [mniejsze rygory nierozerwalności w innych wyznaniach]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Małżeństwo poddanych 1511 konstytucja: zakaz uzależniania małżeństwa poddanego od zgody pana, w praktyce jednak pobierane opłaty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2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284DE2-52A0-6940-9604-8599ECC4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09651"/>
            <a:ext cx="8229600" cy="58658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MAŁŻEŃSKIE OSOBOWE 3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pl-PL" altLang="pl-PL" sz="1600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Ważność małżeństwa w prawie kościelnym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Przeszkody małżeńskie w średniowieczu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wiek, pokrewieństwo (w linii bocznej 7 stopień, zawsze w linii prostej), powinowactwo, pokrewieństwo duchowe, śluby zakonne, porwanie kobiety wbrew jej woli, odmienność wyznania, impotencja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Uzupełnienie przeszkód w okresie nowożytnym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wiek [prawo polskie K12, M15], pokrewieństwo (w linii bocznej </a:t>
            </a: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stopień, zawsze w linii prostej), powinowactwo, pokrewieństwo duchowe, adopcja, śluby zakonne, wyższe święcenia duchowne, pozostawanie w małżeństwie, cudzołóstwo porwanie kobiety wbrew jej woli, odmienność wyznania, impotencja; od niektórych możliwa dyspensa papieża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Wady konsensusu małżeńskiego w średniowieczu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błąd co do osoby, przymus, brak świadomości (choroba umysłowa, niedorozwój); zabezpieczająca funkcja trzykrotnych zapowiedzi (oprócz rycerstwa), nierozerwalność, możliwe stwierdzenie nieważności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Uzupełnienie wad konsensusu w okresie nowożytnym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błąd co do osoby, przymus, brak świadomości (choroba umysłowa, niedorozwój); zabezpieczająca funkcja trzykrotnych zapowiedzi (oprócz rycerstwa), nierozerwalność, możliwe stwierdzenie nieważności</a:t>
            </a:r>
          </a:p>
        </p:txBody>
      </p:sp>
    </p:spTree>
    <p:extLst>
      <p:ext uri="{BB962C8B-B14F-4D97-AF65-F5344CB8AC3E}">
        <p14:creationId xmlns:p14="http://schemas.microsoft.com/office/powerpoint/2010/main" val="240842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570D63-1EA9-3E4A-ACFE-6A361DD7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49958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MAŁŻEŃSKIE OSOBOWE 4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Ważność małżeństwa w prawie świeckim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Prawo litewskie – różność pochodzenia społecznego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Prawo polskie – faktyczną przeszkodą brak zgody rodziców i gorsza sytuacja dzieci z małżeństw z plebejkami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Utrudnianie ponownego zamążpójścia wdowom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Rozwiązanie małżeństwa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Prawo świeckie – Polska do XIII w. rozwód; obopólna zgoda albo oddalenie przez męża (cudzołóstwo, bezpłodność, nastawianie na życie męża – w przypadku nieudowodnienia zemsta rodziny i odszkodowanie za porzucenie); proskrypcja męża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Prawo kościelne – stopniowo wprowadzenie w życie zasady nierozerwalności; możliwość dyspens od małżeństwa zawartego niedopełnionego; przywilej Pawłowy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Kościół protestancki i prawosławny szeroki katalog przesłanek rozwodu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Kościele katolickim możliwość separacji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Problem właściwości sądowej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Problem relacji mąż-żona </a:t>
            </a:r>
          </a:p>
        </p:txBody>
      </p:sp>
    </p:spTree>
    <p:extLst>
      <p:ext uri="{BB962C8B-B14F-4D97-AF65-F5344CB8AC3E}">
        <p14:creationId xmlns:p14="http://schemas.microsoft.com/office/powerpoint/2010/main" val="201802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SYSTEMY MAŁŻEŃSKIEGO</a:t>
            </a:r>
            <a:br>
              <a:rPr lang="pl-PL" dirty="0"/>
            </a:br>
            <a:r>
              <a:rPr lang="pl-PL" dirty="0"/>
              <a:t>PRAWA MAJĄTKOWEGO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SYSTEM WSPÓLNOŚCI MAJĄTKOWEJ</a:t>
            </a:r>
          </a:p>
          <a:p>
            <a:r>
              <a:rPr lang="pl-PL" sz="2400" dirty="0"/>
              <a:t>SYSTEM OGRANICZONEJ WSPÓLNOŚCI MAJĄTKOWEJ</a:t>
            </a:r>
          </a:p>
          <a:p>
            <a:r>
              <a:rPr lang="pl-PL" sz="2400" dirty="0"/>
              <a:t>SYSTEM ROZDZIELNOŚCI MAJĄTKOWEJ</a:t>
            </a:r>
          </a:p>
          <a:p>
            <a:endParaRPr lang="pl-PL" sz="2400" dirty="0"/>
          </a:p>
          <a:p>
            <a:r>
              <a:rPr lang="pl-PL" sz="2400" dirty="0"/>
              <a:t>W POLSKIM PRAWIE ZIEMSKIM SYSTEM RZĄDU POSAGOWEGO (ZBLIŻONY DO ROZDZIELNOŚCI MAJĄTKOWEJ)</a:t>
            </a:r>
            <a:endParaRPr lang="es-DO" sz="2400" dirty="0"/>
          </a:p>
        </p:txBody>
      </p:sp>
    </p:spTree>
    <p:extLst>
      <p:ext uri="{BB962C8B-B14F-4D97-AF65-F5344CB8AC3E}">
        <p14:creationId xmlns:p14="http://schemas.microsoft.com/office/powerpoint/2010/main" val="311688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PRAWO MAŁŻEŃSKIE MAJĄTKOWE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WYPRAWA</a:t>
            </a:r>
          </a:p>
          <a:p>
            <a:r>
              <a:rPr lang="pl-PL" dirty="0"/>
              <a:t>POSAG</a:t>
            </a:r>
          </a:p>
          <a:p>
            <a:r>
              <a:rPr lang="pl-PL" dirty="0"/>
              <a:t>WIANO</a:t>
            </a:r>
          </a:p>
          <a:p>
            <a:r>
              <a:rPr lang="pl-PL" dirty="0"/>
              <a:t>PODAREK PORANNY</a:t>
            </a:r>
          </a:p>
          <a:p>
            <a:r>
              <a:rPr lang="pl-PL" dirty="0"/>
              <a:t>PODAREK POŚLUBNY</a:t>
            </a:r>
          </a:p>
          <a:p>
            <a:endParaRPr lang="pl-PL" dirty="0"/>
          </a:p>
          <a:p>
            <a:r>
              <a:rPr lang="pl-PL" dirty="0"/>
              <a:t>OPRAWA WIANA</a:t>
            </a:r>
          </a:p>
        </p:txBody>
      </p:sp>
    </p:spTree>
    <p:extLst>
      <p:ext uri="{BB962C8B-B14F-4D97-AF65-F5344CB8AC3E}">
        <p14:creationId xmlns:p14="http://schemas.microsoft.com/office/powerpoint/2010/main" val="2719364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A40A5C-77C9-4A4D-85B4-9218CCDDD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850" y="981075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RODZINNE 1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Regulacje głównie normy moralne i obyczajowe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Szeroka regulacja w projekcie kodeksu z 1778 r. (wpływy oświeceniowe)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Podstawowe terminy: pokrewieństwo w linii prostej, pokrewieństwo w linii bocznej, stopień pokrewieństwa (wg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komputacji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rzymskiej liczba urodzeń z obu stron, w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komputacji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kanonicznej liczba urodzeń z jednej strony)</a:t>
            </a: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Władza matki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prawie średniowiecznym do 7 roku życia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projekcie kodeksu 1778 novum: rządy ojca i matki</a:t>
            </a: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Władza ojca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Wczesne średniowiecze: prawo sprzedaży dziecka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Stale prawo karcenia dzieci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Koniec władzy wobec synów wraz z ich dojrzałością; zakaz używania do tego momentu osobnej pieczęci = brak zdolności do czynności prawnych (SKW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filii cum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patribus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persona iuris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fictione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censentur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Wydzielenie dóbr dla synów: ok. 20 lat jeśli żonaci ojciec wydziela majątek po zmarłej matce –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bona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materna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, jeśli ojciec jest marnotrawcą, to gdy syn ma 15 lat; samodzielne rozporządzanie dobrami gdy 24 lata; syn samodzielnie dysponuje majątkiem zdobytym i wysłużonym (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peculium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castrense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et quasi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castrense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895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2A266A-364B-0946-B634-D9B86522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3" y="981075"/>
            <a:ext cx="8229600" cy="424815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RODZINNE 2</a:t>
            </a:r>
          </a:p>
          <a:p>
            <a:pPr marL="0" indent="0">
              <a:buNone/>
              <a:defRPr/>
            </a:pP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Wydział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(nadanie gruntu) </a:t>
            </a: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i wymowa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(dożywocie) w prawie wiejskim – przed księgami wiejskimi</a:t>
            </a:r>
          </a:p>
          <a:p>
            <a:pPr marL="0" indent="0">
              <a:buNone/>
              <a:defRPr/>
            </a:pP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Dzieci prawe i nieprawe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Bękart,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wyleganiec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, pokrzywnik; pogarszanie ich sytuacji pod wpływem nauki Kościoła (nie wchodzą do rodziny ojca, nie dziedziczą po nim nazwiska i majątku, nie dziedziczą szlachectwa)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Rodzaje legitymacji: do 1578 r.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per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subsequens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matrimonium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= przez późniejsze małżeństwo (także w prawie kanonicznym oraz prawo króla)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Konstytucja 1578 (potwierdzona 1635) kasuje ww. metody legitymacji, wymagana uchwała sejmu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1768 ponownie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per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subsequens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matrimonium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ale bez nabycia praw szlacheckich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Król miał stale prawo legitymacji w prawie miejskim</a:t>
            </a:r>
          </a:p>
        </p:txBody>
      </p:sp>
    </p:spTree>
    <p:extLst>
      <p:ext uri="{BB962C8B-B14F-4D97-AF65-F5344CB8AC3E}">
        <p14:creationId xmlns:p14="http://schemas.microsoft.com/office/powerpoint/2010/main" val="381922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7D3121-1D4C-F343-9EDC-C1142B4E7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338455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RODZINNE 3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Adopcja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Polsce już XIII w.; często adopcja zięcia celem przekazania nieruchomości, rzadko w prawie miejskim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Okres nowożytny głównie celem przekazania nieruchomości, bez zrywania więzi adoptowanego ze swą rodziną naturalną, nazwisko adoptującego przejmuje w chwili jego śmierci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Za zgodą krewnych przysługuje także kobiecie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Akt odwołalny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Adopcja do herbu (bez praw majątkowych celem nobilitacji), zakazana 1616 r.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Rzadka adopcja braterska – w istocie ustalenie wzajemnego dziedziczenia</a:t>
            </a:r>
          </a:p>
        </p:txBody>
      </p:sp>
    </p:spTree>
    <p:extLst>
      <p:ext uri="{BB962C8B-B14F-4D97-AF65-F5344CB8AC3E}">
        <p14:creationId xmlns:p14="http://schemas.microsoft.com/office/powerpoint/2010/main" val="785527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E61E8A-B700-0A47-A75C-E7A7DC5D5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3276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OPIEKUŃCZE 1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5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Opieka nad nieletnimi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Pierwotnie w interesie majątku rodziny, okres nowożytny większa uwaga na osobie pupila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Opieka to uprawnienie krewnych, prawo do udziału w dochodzie z majątku pupila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Rodzaje opieki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: testamentowa (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tutela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testamentaria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ojcowska); ustawowa (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tutela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legitima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przyrodzona, naturalna); urzędowa (gdy brak opiekuna testamentowego lub ustawowego)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Opieka testamentowa w prawie ziemskim uregulowana w </a:t>
            </a: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Statucie Warckim 1423 r.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: prawo ojca do wskazania nawet osoby spoza krewnych; możliwość ustanowienia przed: król, urząd ziemski lub grodzki, gdy niebezpieczeństwo śmierci przed szlachcicem + dygnitarzem ziemskim, także przed notariuszem publicznym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średniowiecznym prawie ziemskim opieka naturalna przynależy wdowie, ewentualnie krewnym po mieczu i w dalszej kolejności po kądzieli; w Małopolsce XV-XVI niekiedy osoba opiekuna wyznaczana w drodze licytacji, to tzw. </a:t>
            </a:r>
            <a:r>
              <a:rPr lang="pl-PL" altLang="pl-PL" sz="1600" b="1" dirty="0" err="1">
                <a:latin typeface="Tahoma" panose="020B0604030504040204" pitchFamily="34" charset="0"/>
                <a:cs typeface="Tahoma" panose="020B0604030504040204" pitchFamily="34" charset="0"/>
              </a:rPr>
              <a:t>lotunek</a:t>
            </a: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Opieka urzędowa: do poł. XVII w. opiekuna wyznacza król, później sąd grodzki albo ziemski, król jako władza nadopiekuńcza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Tendencje w projektach kodeksów z 1778 r. i Stanisława Augusta Poniatowskiego: opieka jako sprawa społeczna</a:t>
            </a:r>
          </a:p>
        </p:txBody>
      </p:sp>
    </p:spTree>
    <p:extLst>
      <p:ext uri="{BB962C8B-B14F-4D97-AF65-F5344CB8AC3E}">
        <p14:creationId xmlns:p14="http://schemas.microsoft.com/office/powerpoint/2010/main" val="1008021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STATUT WARCKI O OPIECE TESTAMENTOWEJ - 1423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Sieroctwu dzieci pod państwem naszym doradzić łaskawie żądając [tj. chcąc], jeż [ tj. której] niegdy przez oćce do lat roztropności nie będąc wychowane, z przygody śmierci ostają, a takoż częstokroć przez niektóre  w sądziech dla oćca bywają grabane, jiż lat i roztropności nie mając odpowiedzieć w prawie na rzecz nie mogą ani mają jakokole, o lat jim było obrzeczano [tj. przewidziane], jako to parobkom do piącinacie a dziewkom do dwanaćce lat wlicznie [tj. włącznie] aby w ten czas nie powinny były odpowiedziąć, a wszakoż inszymi rozmaitymi ociążeniami częstokroć uciśnione cirzpią. Odtychmiast ustawiamy, aby ociec żywiąc mógł dzieciom swoim i żenie, aczby chciała , ustawić pewne [tj. zaufane] opiekadlniki, któreby chciał, a o których więcej dowierza , aż do lat wyżej rzeczonych; ani tych opiekadlników  po śmierci  ustawiającego bliżsi od opiekania  [nie] będą móc oddalić.”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0170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>
            <a:extLst>
              <a:ext uri="{FF2B5EF4-FFF2-40B4-BE49-F238E27FC236}">
                <a16:creationId xmlns:a16="http://schemas.microsoft.com/office/drawing/2014/main" id="{543F56B1-1C4C-314B-B2BF-B4850C8B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pl-PL" altLang="pl-PL" sz="2400">
              <a:latin typeface="Times New Roman" charset="0"/>
            </a:endParaRPr>
          </a:p>
        </p:txBody>
      </p:sp>
      <p:sp>
        <p:nvSpPr>
          <p:cNvPr id="120837" name="Text Box 5">
            <a:extLst>
              <a:ext uri="{FF2B5EF4-FFF2-40B4-BE49-F238E27FC236}">
                <a16:creationId xmlns:a16="http://schemas.microsoft.com/office/drawing/2014/main" id="{81E62E37-26C4-0944-8917-475E8E313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447801"/>
            <a:ext cx="8382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pl-PL" b="1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Literatura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pl-PL" sz="1600">
              <a:solidFill>
                <a:srgbClr val="4D4D4D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pl-PL" altLang="pl-PL" sz="1600">
                <a:latin typeface="Tahoma" panose="020B0604030504040204" pitchFamily="34" charset="0"/>
                <a:cs typeface="Tahoma" panose="020B0604030504040204" pitchFamily="34" charset="0"/>
              </a:rPr>
              <a:t>konspekt opracowany na podstawie: </a:t>
            </a:r>
          </a:p>
          <a:p>
            <a:pPr>
              <a:defRPr/>
            </a:pPr>
            <a:endParaRPr lang="pl-PL" altLang="pl-PL" sz="16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pl-PL" altLang="pl-PL" sz="1600">
                <a:latin typeface="Tahoma" panose="020B0604030504040204" pitchFamily="34" charset="0"/>
                <a:cs typeface="Tahoma" panose="020B0604030504040204" pitchFamily="34" charset="0"/>
              </a:rPr>
              <a:t>1/ W. Uruszczak, Historia państwa i prawa polskiego, t. I, wyd. II, Wolters Kluwer 2013.</a:t>
            </a:r>
          </a:p>
          <a:p>
            <a:pPr>
              <a:defRPr/>
            </a:pPr>
            <a:r>
              <a:rPr lang="pl-PL" altLang="pl-PL" sz="1600">
                <a:latin typeface="Tahoma" panose="020B0604030504040204" pitchFamily="34" charset="0"/>
                <a:cs typeface="Tahoma" panose="020B0604030504040204" pitchFamily="34" charset="0"/>
              </a:rPr>
              <a:t>2/ S. Płaza, Historia prawa w Polsce na tle porównawczym, cz. I, Kraków 2002.</a:t>
            </a:r>
          </a:p>
          <a:p>
            <a:pPr>
              <a:defRPr/>
            </a:pPr>
            <a:endParaRPr lang="pl-PL" altLang="pl-PL" sz="16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pl-PL" altLang="pl-PL" sz="1600">
                <a:latin typeface="Tahoma" panose="020B0604030504040204" pitchFamily="34" charset="0"/>
                <a:cs typeface="Tahoma" panose="020B0604030504040204" pitchFamily="34" charset="0"/>
              </a:rPr>
              <a:t>Konspekt jest pomocą dydaktyczną, nie zastępuje podręcznika, wykładu i ćwiczeń, w szczególności nie zawiera wszystkich informacji zamieszczonych w zalecanym podręczniku.</a:t>
            </a:r>
            <a:endParaRPr lang="pl-PL" altLang="pl-PL" sz="1600">
              <a:solidFill>
                <a:srgbClr val="4D4D4D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93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408B9B-6325-2149-A9BD-BBE3FA49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410368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OPIEKUŃCZE 2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Obowiązki opiekuna w prawie ziemskim w okresie nowożytnym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1565 obowiązek sporządzenia na początku opieki inwentarza do rozliczeń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Zakaz alienacji i obciążania dóbr przez opiekuna bez zgody sejmu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Sąd pozbawia opieki w przypadku nienależytego wykonywania obowiązków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przypadku zwłoki z wydaniem za mąż 18 letniej szlachcianki, może ona zwrócić się do krewnych albo króla o wydanie za mąż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1775 wynagrodzenie 10% dochodu z dóbr pupila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Obowiązek corocznych sprawozdań</a:t>
            </a:r>
          </a:p>
          <a:p>
            <a:pPr marL="0" indent="0">
              <a:lnSpc>
                <a:spcPct val="90000"/>
              </a:lnSpc>
              <a:buFontTx/>
              <a:buChar char="-"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Opieka w prawie miejskim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Obowiązkowy inwentarz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Opiekuna wyznacza urząd miejski (rada)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Tworzone są urzędy opiekuńcze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Z upływem czasu zwiększa się rola opieki testamentowej</a:t>
            </a:r>
          </a:p>
        </p:txBody>
      </p:sp>
    </p:spTree>
    <p:extLst>
      <p:ext uri="{BB962C8B-B14F-4D97-AF65-F5344CB8AC3E}">
        <p14:creationId xmlns:p14="http://schemas.microsoft.com/office/powerpoint/2010/main" val="3937339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71D3C6-09F6-5849-999A-CA8149A8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2188"/>
            <a:ext cx="8229600" cy="3516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OPIEKUŃCZE 3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Opieka w prawie wiejskim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Rzadko inwentarze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Wyznacza rodzic, urząd wiejski (sołtys z ławą) albo właściciel wsi</a:t>
            </a:r>
          </a:p>
          <a:p>
            <a:pPr marL="0" indent="0">
              <a:buNone/>
              <a:defRPr/>
            </a:pP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Kuratela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Opieka nad dorosłymi, termin z prawa rzymskiego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Ciężko chorzy fizycznie i psychicznie, upośledzeni, starcy, marnotrawcy, od XVI w. osoby w wieku sprawnym lecz przed pełną dojrzałością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Ustanawiali podopieczni lub na wniosek rodziny, król wyznacza dla marnotrawcy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Kurator asystuje w sprawach przekraczających zwykły zarząd, w przypadku niedołężnych osób także świadczy niezbędną pomoc</a:t>
            </a:r>
          </a:p>
        </p:txBody>
      </p:sp>
    </p:spTree>
    <p:extLst>
      <p:ext uri="{BB962C8B-B14F-4D97-AF65-F5344CB8AC3E}">
        <p14:creationId xmlns:p14="http://schemas.microsoft.com/office/powerpoint/2010/main" val="2522410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PRAWO SPADKOWE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Dr hab. Izabela Lewandowska-Malec, prof. UJ</a:t>
            </a:r>
          </a:p>
        </p:txBody>
      </p:sp>
    </p:spTree>
    <p:extLst>
      <p:ext uri="{BB962C8B-B14F-4D97-AF65-F5344CB8AC3E}">
        <p14:creationId xmlns:p14="http://schemas.microsoft.com/office/powerpoint/2010/main" val="92294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DZIEDZICZENIE USTAWOWE</a:t>
            </a:r>
            <a:br>
              <a:rPr lang="pl-PL" dirty="0"/>
            </a:br>
            <a:r>
              <a:rPr lang="pl-PL" dirty="0"/>
              <a:t>(BEZTESTAMENTOWE)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PRAWO ZIEMSKIE:</a:t>
            </a:r>
          </a:p>
          <a:p>
            <a:r>
              <a:rPr lang="pl-PL" sz="2400" dirty="0"/>
              <a:t>Dziedziczenie przez synów w częściach równych</a:t>
            </a:r>
          </a:p>
          <a:p>
            <a:r>
              <a:rPr lang="pl-PL" sz="2400" dirty="0"/>
              <a:t>Dziedziczenie przez córki w wypadku:</a:t>
            </a:r>
          </a:p>
          <a:p>
            <a:r>
              <a:rPr lang="pl-PL" sz="2400" dirty="0"/>
              <a:t>-braku synów</a:t>
            </a:r>
          </a:p>
          <a:p>
            <a:r>
              <a:rPr lang="pl-PL" sz="2400" dirty="0"/>
              <a:t>-w zbiegu z synami gdy nie uzyskały posagu</a:t>
            </a:r>
          </a:p>
          <a:p>
            <a:r>
              <a:rPr lang="pl-PL" sz="2400" dirty="0"/>
              <a:t>-instytucja </a:t>
            </a:r>
            <a:r>
              <a:rPr lang="pl-PL" sz="2400" dirty="0" err="1"/>
              <a:t>czwarcizny</a:t>
            </a:r>
            <a:endParaRPr lang="pl-PL" sz="2400" dirty="0"/>
          </a:p>
          <a:p>
            <a:r>
              <a:rPr lang="pl-PL" sz="2400" dirty="0"/>
              <a:t>(sukcesja powrotna) - zasada </a:t>
            </a:r>
            <a:r>
              <a:rPr lang="pl-PL" sz="2400" dirty="0" err="1"/>
              <a:t>materna</a:t>
            </a:r>
            <a:r>
              <a:rPr lang="pl-PL" sz="2400" dirty="0"/>
              <a:t> –</a:t>
            </a:r>
            <a:r>
              <a:rPr lang="pl-PL" sz="2400" dirty="0" err="1"/>
              <a:t>maternis</a:t>
            </a:r>
            <a:r>
              <a:rPr lang="pl-PL" sz="2400" dirty="0"/>
              <a:t>; </a:t>
            </a:r>
            <a:r>
              <a:rPr lang="pl-PL" sz="2400" dirty="0" err="1"/>
              <a:t>paterna</a:t>
            </a:r>
            <a:r>
              <a:rPr lang="pl-PL" sz="2400" dirty="0"/>
              <a:t> - </a:t>
            </a:r>
            <a:r>
              <a:rPr lang="pl-PL" sz="2400" dirty="0" err="1"/>
              <a:t>paternis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8295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PROBLEMATYKA UPRAWNIEŃ WSPÓŁMAŁŻONKA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Współmałżonek zmarłego nie dziedziczył po nim</a:t>
            </a:r>
          </a:p>
          <a:p>
            <a:r>
              <a:rPr lang="pl-PL" dirty="0"/>
              <a:t>UPRAWNIENIA WDOWY:</a:t>
            </a:r>
          </a:p>
          <a:p>
            <a:r>
              <a:rPr lang="pl-PL" dirty="0"/>
              <a:t>I. W WYPADKU STANU WDOWIEŃSTWA</a:t>
            </a:r>
          </a:p>
          <a:p>
            <a:r>
              <a:rPr lang="pl-PL" dirty="0"/>
              <a:t>-dożywotnie użytkowanie dóbr oprawnych</a:t>
            </a:r>
          </a:p>
          <a:p>
            <a:r>
              <a:rPr lang="pl-PL" dirty="0"/>
              <a:t>-własność ruchomości wymienionych w liście </a:t>
            </a:r>
            <a:r>
              <a:rPr lang="pl-PL" dirty="0" err="1"/>
              <a:t>wiennym</a:t>
            </a:r>
            <a:endParaRPr lang="pl-PL" dirty="0"/>
          </a:p>
          <a:p>
            <a:r>
              <a:rPr lang="pl-PL" dirty="0"/>
              <a:t>-po śmierci wdowy przechodziły na spadkobierców męża</a:t>
            </a:r>
          </a:p>
          <a:p>
            <a:r>
              <a:rPr lang="pl-PL" dirty="0"/>
              <a:t>II. W WYPADKU POWTÓRNEGO ZAMĄŻPÓŚCIA</a:t>
            </a:r>
          </a:p>
          <a:p>
            <a:r>
              <a:rPr lang="pl-PL" dirty="0"/>
              <a:t>-”skupienie” wdowy (wypłacenie sumy posagu i wiana)</a:t>
            </a:r>
          </a:p>
        </p:txBody>
      </p:sp>
    </p:spTree>
    <p:extLst>
      <p:ext uri="{BB962C8B-B14F-4D97-AF65-F5344CB8AC3E}">
        <p14:creationId xmlns:p14="http://schemas.microsoft.com/office/powerpoint/2010/main" val="2576782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STATUT WARCKI O UPRAWNIENIACH WDOWY - 1423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„ku odłożeniu szkodnego nałogu, jęże dotychczas między naszymi poddanymi tylko z pożywania albo obyczaju chowan był, iż żona po </a:t>
            </a:r>
            <a:r>
              <a:rPr lang="pl-PL" sz="2000" dirty="0" err="1"/>
              <a:t>śmirci</a:t>
            </a:r>
            <a:r>
              <a:rPr lang="pl-PL" sz="2000" dirty="0"/>
              <a:t> na stolcu wdowiskiem przeciwko niektóremu ustawieniu, jeż się poczyna taki „</a:t>
            </a:r>
            <a:r>
              <a:rPr lang="pl-PL" sz="2000" i="1" dirty="0" err="1"/>
              <a:t>Statuimus</a:t>
            </a:r>
            <a:r>
              <a:rPr lang="pl-PL" sz="2000" i="1" dirty="0"/>
              <a:t>”, </a:t>
            </a:r>
            <a:r>
              <a:rPr lang="pl-PL" sz="2000" dirty="0"/>
              <a:t>ostając, po mężu wszystko imienie trzymała, a przeto które imienia dzieciem albo bliższym przez niedbałość a złe tych wdów  przyglądanie a opiekanie kaziła się i opuszczewałe, stąd[...] ustawiamy, aby żona, gdy mąż umrze tylko przy posagu a wienie została, ale insze imienie, na jem posagu albo wiana nie ma, dzieciom albo bliższym powinna była zstąpić a spuścić”</a:t>
            </a:r>
          </a:p>
        </p:txBody>
      </p:sp>
    </p:spTree>
    <p:extLst>
      <p:ext uri="{BB962C8B-B14F-4D97-AF65-F5344CB8AC3E}">
        <p14:creationId xmlns:p14="http://schemas.microsoft.com/office/powerpoint/2010/main" val="3717016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STATUT WARCKI O UPRAWNIENIACH WDOWY - 1423</a:t>
            </a:r>
            <a:endParaRPr lang="es-D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Jakkokole też z starodawna przez przodki nasze w niektórym kapitule rzeczonym „Statuimus” etc.jest wysłowiono, </a:t>
            </a:r>
            <a:r>
              <a:rPr lang="pl-PL" sz="2000" dirty="0" err="1"/>
              <a:t>iże</a:t>
            </a:r>
            <a:r>
              <a:rPr lang="pl-PL" sz="2000" dirty="0"/>
              <a:t> żona, kiedy mąż umrze etc. przy wszystkiem dobrze albo imieniu wyprawnym , to jest, co zależy w kamieniu, w pierłach, we srebrze, w pieniądzach miałaby ostać, aleiże niemałe szkody przez to dzieciom obykły były przychadzać, tego dla z rady a z przyzwolenia prełatów i rycerzów naszych owszejki [tj. zaraz] ustawiamy, aby żona, kiedy mąż umrze, tylko przy tym oprawieniu, co jest domowe albo w rzeczach zależy w </a:t>
            </a:r>
            <a:r>
              <a:rPr lang="pl-PL" sz="2000" dirty="0" err="1"/>
              <a:t>domownych</a:t>
            </a:r>
            <a:r>
              <a:rPr lang="pl-PL" sz="2000" dirty="0"/>
              <a:t>, ostała, wyjąwszy skarb, jako są pieniądze, srebro, konie wielą, wszystko harnasz albo broń i stada świerzepic [tj. kobył] jeż wszystko dzieciom ma się dostać”</a:t>
            </a:r>
            <a:endParaRPr lang="es-DO" sz="2000" dirty="0"/>
          </a:p>
        </p:txBody>
      </p:sp>
    </p:spTree>
    <p:extLst>
      <p:ext uri="{BB962C8B-B14F-4D97-AF65-F5344CB8AC3E}">
        <p14:creationId xmlns:p14="http://schemas.microsoft.com/office/powerpoint/2010/main" val="599049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dirty="0"/>
              <a:t>WDOWA BEZ OPRAWY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Convetudines</a:t>
            </a:r>
            <a:r>
              <a:rPr lang="pl-PL" dirty="0"/>
              <a:t> </a:t>
            </a:r>
            <a:r>
              <a:rPr lang="pl-PL" dirty="0" err="1"/>
              <a:t>Terrae</a:t>
            </a:r>
            <a:r>
              <a:rPr lang="pl-PL" dirty="0"/>
              <a:t> </a:t>
            </a:r>
            <a:r>
              <a:rPr lang="pl-PL" dirty="0" err="1"/>
              <a:t>Cracoviensis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sz="2400" dirty="0"/>
              <a:t>„</a:t>
            </a:r>
            <a:r>
              <a:rPr lang="pl-PL" sz="2400" i="1" dirty="0"/>
              <a:t>Przeto gdy kto pannę weźmie w małżeństwo sobie za żonę, a w tym umrze, nie uczyniwszy jej oprawy, wtedy ta żona weźmie wieniec grzywien trzydzieści albo posesję, gdzieby płatu albo dochodu były trzy grzywny; i będzie miała ją tak długo, dopóki jej nie zapłacą wieńca. Nie powinna ona jechać z imienia, gdzie jej mąż odumarł, dopóki nie dadzą jej albo trzydzieści grzywien za wieniec albo trzy grzywny czynszu spadkobiercy męża jej nie ustanowią”.</a:t>
            </a:r>
          </a:p>
          <a:p>
            <a:pPr marL="0" indent="0" algn="just">
              <a:buNone/>
            </a:pPr>
            <a:r>
              <a:rPr lang="pl-PL" sz="1050" i="1" dirty="0"/>
              <a:t>Historia państwa i prawa, Wybór tekstów…, s. 147.</a:t>
            </a: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3508097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DZIEDZICZENIE USTAWOWE</a:t>
            </a:r>
            <a:br>
              <a:rPr lang="pl-PL" dirty="0"/>
            </a:br>
            <a:r>
              <a:rPr lang="pl-PL" dirty="0"/>
              <a:t>(BEZTESTAMENTOWE)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PRAWO MIEJSKIE:</a:t>
            </a:r>
          </a:p>
          <a:p>
            <a:r>
              <a:rPr lang="pl-PL" sz="2800" dirty="0"/>
              <a:t>-</a:t>
            </a:r>
            <a:r>
              <a:rPr lang="pl-PL" sz="2800" dirty="0" err="1"/>
              <a:t>gerada</a:t>
            </a:r>
            <a:r>
              <a:rPr lang="pl-PL" sz="2800" dirty="0"/>
              <a:t>: dziedziczą córki</a:t>
            </a:r>
          </a:p>
          <a:p>
            <a:r>
              <a:rPr lang="pl-PL" sz="2800" dirty="0"/>
              <a:t>-</a:t>
            </a:r>
            <a:r>
              <a:rPr lang="pl-PL" sz="2800" dirty="0" err="1"/>
              <a:t>hergewet</a:t>
            </a:r>
            <a:r>
              <a:rPr lang="pl-PL" sz="2800" dirty="0"/>
              <a:t>: dziedziczą synowie</a:t>
            </a:r>
          </a:p>
          <a:p>
            <a:r>
              <a:rPr lang="pl-PL" sz="2800" dirty="0"/>
              <a:t>-dziedzictwo: wszyscy spadkobiercy w częściach równych</a:t>
            </a:r>
          </a:p>
        </p:txBody>
      </p:sp>
    </p:spTree>
    <p:extLst>
      <p:ext uri="{BB962C8B-B14F-4D97-AF65-F5344CB8AC3E}">
        <p14:creationId xmlns:p14="http://schemas.microsoft.com/office/powerpoint/2010/main" val="495140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DZIEDZICZENIE USTAWOWE</a:t>
            </a:r>
            <a:br>
              <a:rPr lang="pl-PL" dirty="0"/>
            </a:br>
            <a:r>
              <a:rPr lang="pl-PL" dirty="0"/>
              <a:t>(BEZTESTAMENTOWE)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WIEJSKIE:</a:t>
            </a:r>
          </a:p>
          <a:p>
            <a:r>
              <a:rPr lang="pl-PL" dirty="0"/>
              <a:t>-zstępni w częściach równych</a:t>
            </a:r>
          </a:p>
          <a:p>
            <a:r>
              <a:rPr lang="pl-PL" dirty="0"/>
              <a:t>-rodzeństwo</a:t>
            </a:r>
          </a:p>
          <a:p>
            <a:r>
              <a:rPr lang="pl-PL" dirty="0"/>
              <a:t>-dalsi krewni (wstępni)</a:t>
            </a:r>
          </a:p>
          <a:p>
            <a:r>
              <a:rPr lang="pl-PL" dirty="0"/>
              <a:t>-w braku wstępnych dziedziczył małżonek i rodzeństwo</a:t>
            </a:r>
          </a:p>
        </p:txBody>
      </p:sp>
    </p:spTree>
    <p:extLst>
      <p:ext uri="{BB962C8B-B14F-4D97-AF65-F5344CB8AC3E}">
        <p14:creationId xmlns:p14="http://schemas.microsoft.com/office/powerpoint/2010/main" val="282548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5889AF-802C-F440-A03D-4686C9A7A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08051"/>
            <a:ext cx="8229600" cy="5675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POJĘCIE ZDOLNOŚCI PRAWNEJ I ZDOLNOŚCI DO CZYNNOŚCI PRAWNEJ</a:t>
            </a:r>
          </a:p>
          <a:p>
            <a:pPr marL="0" indent="0">
              <a:buNone/>
              <a:defRPr/>
            </a:pPr>
            <a:endParaRPr lang="pl-PL" altLang="pl-PL" sz="7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Zdolność prawna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– zdolność bycia podmiotem praw i obowiązków (inaczej: zdolność nabywania praw); pełna dla szlachty i duchownych, ograniczenia dla innych stanów (np. w kwestii własności nieruchomości ziemskich)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Zdolność do czynności prawnej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– zdolność do samodzielnego składania i przyjmowania wiążących oświadczeń woli, powodujących powstanie, zmianę lub wygaśniecie stosunku prawnego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Podmioty prawa: osoby fizyczne (także nasciturus, małżeństwo i rodzina) oraz wspólnoty ludzkie – korporacje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 średniowieczu w Polsce pojęcia te nie były ściśle rozróżniane, zaleca się dla tego okresu operowanie pojęciem </a:t>
            </a: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zdolność prawna:</a:t>
            </a:r>
          </a:p>
          <a:p>
            <a:pPr>
              <a:buFontTx/>
              <a:buChar char="-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Pierwotnie nie przynależała obcym, w pełni przynależała w obrębie stanu</a:t>
            </a:r>
          </a:p>
          <a:p>
            <a:pPr>
              <a:buFontTx/>
              <a:buChar char="-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Osoby fizyczne, nasciturus (ochrona m.in. w statucie ormiańskim z 1519 główszczyzna za poronienie wskutek zranienia/pobicia kobiety w ciąży; prawa spadkowe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nasciturusa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w prawie miejskim)</a:t>
            </a:r>
          </a:p>
          <a:p>
            <a:pPr>
              <a:buFontTx/>
              <a:buChar char="-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Zależy od wieku, płci, dobrego imienia, przynależności stanowej/korporacyjnej, religii, stanu zdrowia, pozostawaniu w stanie małżeńskim</a:t>
            </a: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43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DZIEDZICZENIE TESTAMENTOWE</a:t>
            </a:r>
            <a:br>
              <a:rPr lang="pl-PL" dirty="0"/>
            </a:br>
            <a:r>
              <a:rPr lang="pl-PL" dirty="0"/>
              <a:t>PRAWO ZIEMSKIE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KONSTYTUCJA O TESTAMENTACH 1510:</a:t>
            </a:r>
          </a:p>
          <a:p>
            <a:pPr marL="0" indent="0" algn="just">
              <a:buNone/>
            </a:pPr>
            <a:r>
              <a:rPr lang="pl-PL" sz="2600" dirty="0"/>
              <a:t>„Nie chcąc uciskać świętej sprawiedliwości, lecz pragnąc z najwyższą przychylnością iść w ślad za nią, </a:t>
            </a:r>
            <a:r>
              <a:rPr lang="pl-PL" sz="2600" dirty="0" err="1"/>
              <a:t>stanowiemy</a:t>
            </a:r>
            <a:r>
              <a:rPr lang="pl-PL" sz="2600" dirty="0"/>
              <a:t> aby testamenty dotyczące dóbr ruchomych ustanawiane były według starych konstytucji, ze zwyczaju </a:t>
            </a:r>
            <a:r>
              <a:rPr lang="pl-PL" sz="2600" dirty="0" err="1"/>
              <a:t>zdawna</a:t>
            </a:r>
            <a:r>
              <a:rPr lang="pl-PL" sz="2600" dirty="0"/>
              <a:t> zachowywanego. Nieruchome jednak dobra, tak dziedziczne jak zastawione, aby obrony Rzeczypospolitej nie umniejszać, testamentowym rozporządzeniom podlegać nie mogą w żadnym wypadku”.</a:t>
            </a:r>
          </a:p>
          <a:p>
            <a:pPr marL="0" indent="0" algn="just">
              <a:buNone/>
            </a:pPr>
            <a:r>
              <a:rPr lang="pl-PL" sz="1050" dirty="0"/>
              <a:t>Historia państwa i prawa. Wybór źródeł…, s. 148.</a:t>
            </a: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0763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ORDYNACJE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Wyłączenie dóbr spod powszechnego prawa spadkowego konstytucją sejmową</a:t>
            </a:r>
          </a:p>
          <a:p>
            <a:r>
              <a:rPr lang="pl-PL" dirty="0"/>
              <a:t>Zasady:</a:t>
            </a:r>
          </a:p>
          <a:p>
            <a:pPr marL="0" indent="0">
              <a:buNone/>
            </a:pPr>
            <a:r>
              <a:rPr lang="pl-PL" dirty="0"/>
              <a:t>-primogenitury</a:t>
            </a:r>
          </a:p>
          <a:p>
            <a:pPr marL="0" indent="0">
              <a:buNone/>
            </a:pPr>
            <a:r>
              <a:rPr lang="pl-PL" dirty="0"/>
              <a:t>-majoratu</a:t>
            </a:r>
          </a:p>
          <a:p>
            <a:pPr marL="0" indent="0">
              <a:buNone/>
            </a:pPr>
            <a:r>
              <a:rPr lang="pl-PL" dirty="0"/>
              <a:t>-minoratu</a:t>
            </a:r>
          </a:p>
          <a:p>
            <a:r>
              <a:rPr lang="pl-PL" dirty="0"/>
              <a:t>Znaczenie rady familijnej</a:t>
            </a:r>
          </a:p>
        </p:txBody>
      </p:sp>
    </p:spTree>
    <p:extLst>
      <p:ext uri="{BB962C8B-B14F-4D97-AF65-F5344CB8AC3E}">
        <p14:creationId xmlns:p14="http://schemas.microsoft.com/office/powerpoint/2010/main" val="3941226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Oryginał konstytucji</a:t>
            </a:r>
            <a:br>
              <a:rPr lang="pl-PL" dirty="0"/>
            </a:br>
            <a:r>
              <a:rPr lang="pl-PL" dirty="0"/>
              <a:t>o ustanowieniu Ordynacji Zamoyskiej - 1589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B356A28-DE13-4D48-80A1-BABB92CAF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04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PRAWO ZIEMSKIE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Testamenty jak zapisy</a:t>
            </a:r>
          </a:p>
          <a:p>
            <a:r>
              <a:rPr lang="pl-PL" sz="2400" dirty="0"/>
              <a:t>Brak instytucji  zachowku lub rezerwy</a:t>
            </a:r>
          </a:p>
          <a:p>
            <a:r>
              <a:rPr lang="pl-PL" sz="2400" dirty="0"/>
              <a:t>PRAWO KADUKA:</a:t>
            </a:r>
          </a:p>
          <a:p>
            <a:pPr marL="0" indent="0">
              <a:buNone/>
            </a:pPr>
            <a:r>
              <a:rPr lang="pl-PL" sz="2400" dirty="0"/>
              <a:t>-kaduk spadek nieobjęty:</a:t>
            </a:r>
          </a:p>
          <a:p>
            <a:pPr>
              <a:buAutoNum type="arabicParenR"/>
            </a:pPr>
            <a:r>
              <a:rPr lang="pl-PL" sz="2400" dirty="0"/>
              <a:t>mienie szlacheckie lub miejskie w miastach królewskich – król</a:t>
            </a:r>
          </a:p>
          <a:p>
            <a:pPr>
              <a:buAutoNum type="arabicParenR"/>
            </a:pPr>
            <a:r>
              <a:rPr lang="pl-PL" sz="2400" dirty="0"/>
              <a:t>mienie mieszczan lub chłopów - pan miasta lub wsi</a:t>
            </a:r>
          </a:p>
        </p:txBody>
      </p:sp>
    </p:spTree>
    <p:extLst>
      <p:ext uri="{BB962C8B-B14F-4D97-AF65-F5344CB8AC3E}">
        <p14:creationId xmlns:p14="http://schemas.microsoft.com/office/powerpoint/2010/main" val="6033779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PRAWO RZECZOWE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969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PRAWA DO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RODZAJE RZECZY:</a:t>
            </a:r>
          </a:p>
          <a:p>
            <a:r>
              <a:rPr lang="pl-PL" sz="2000" dirty="0"/>
              <a:t>-ruchomości (jako pierwsze przedmiotem praw rzeczowych)</a:t>
            </a:r>
          </a:p>
          <a:p>
            <a:r>
              <a:rPr lang="pl-PL" sz="2000" dirty="0"/>
              <a:t>- i nieruchomości (najpierw przedmiotem tylko dzierżenia - dziedzicznego)</a:t>
            </a:r>
          </a:p>
          <a:p>
            <a:r>
              <a:rPr lang="pl-PL" sz="2000" dirty="0"/>
              <a:t>DZIERŻENIE=POSIADANIE (faktyczne władztwo osoby nad rzeczą)</a:t>
            </a:r>
          </a:p>
          <a:p>
            <a:r>
              <a:rPr lang="pl-PL" sz="2000" dirty="0"/>
              <a:t>-posiadanie prawne </a:t>
            </a:r>
            <a:r>
              <a:rPr lang="pl-PL" sz="2000" i="1" dirty="0"/>
              <a:t>versus</a:t>
            </a:r>
            <a:r>
              <a:rPr lang="pl-PL" sz="2000" dirty="0"/>
              <a:t> posiadanie bezprawne</a:t>
            </a:r>
          </a:p>
          <a:p>
            <a:r>
              <a:rPr lang="pl-PL" sz="2000" dirty="0"/>
              <a:t>PRAWA RZECZOWE (prawne władztwo osoby nad rzeczą)</a:t>
            </a:r>
          </a:p>
          <a:p>
            <a:r>
              <a:rPr lang="pl-PL" sz="2000" dirty="0"/>
              <a:t>-własność</a:t>
            </a:r>
          </a:p>
          <a:p>
            <a:r>
              <a:rPr lang="pl-PL" sz="2000" dirty="0"/>
              <a:t>-prawa na rzeczy cudzej (ograniczone prawa rzeczowe)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855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OCHRONA POSIADANIA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PROCES PETYTORYJNY (badano tytuł prawny)</a:t>
            </a:r>
          </a:p>
          <a:p>
            <a:r>
              <a:rPr lang="pl-PL" dirty="0"/>
              <a:t>PROCES POSESORYJNY:</a:t>
            </a:r>
          </a:p>
          <a:p>
            <a:pPr algn="just"/>
            <a:r>
              <a:rPr lang="pl-PL" dirty="0"/>
              <a:t>-konstytucja 1543 r.: „Ponieważ sprawy o gwałtowne wybicie z dóbr między ludźmi bardzo są częste i jeszcze się mnożą, że niesprawiedliwy sprawiedliwego i szkodnik niewinnego ściga jako pozwanego, […] przeto My tego rodzaju swawoli tamę chcąc położyć i ją ukrócić taki na to wynaleźliśmy środek wraz z senatorami, posłami naszych ziem: ci, którzy utrzymują, że z dóbr swoich zostali wybici, czyli zegnani, najpóźniej w ciągu miesiąca, aby udawali się do urzędu grodzkiego, w którym tego rodzaju dobra ostatnio są położone […] i pozywali o wybicie tych którzy ich zegnali. Tym niemniej urząd, wychodząc od oświadczeń [obu]stron, winien przeprowadzić skrutynium czyli śledztwo dotyczące owych dóbr, od sąsiadów tychże dóbr, pod sumieniem i dobrą wiarą szlachecką, od kmieci zaś owych dóbr pod przysięgą własną; winien zbadać  [sprawę] owego wybicia, to znaczy czy właśnie tak została dokonana, czy też nie, i kto przed owym wybiciem, czyli przed miesiącem, dóbr owych był </a:t>
            </a:r>
            <a:r>
              <a:rPr lang="pl-PL" b="1" u="sng" dirty="0"/>
              <a:t>posiadaczem</a:t>
            </a:r>
            <a:r>
              <a:rPr lang="pl-PL" dirty="0"/>
              <a:t>”.</a:t>
            </a:r>
          </a:p>
          <a:p>
            <a:pPr algn="just"/>
            <a:r>
              <a:rPr lang="pl-PL" sz="1100" dirty="0"/>
              <a:t>Historia państwa i prawa. Wybór źródeł…, s. 151.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5541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WŁASNOŚĆ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RODZAJE „WŁASNOŚCI”:</a:t>
            </a:r>
          </a:p>
          <a:p>
            <a:r>
              <a:rPr lang="pl-PL" sz="2000" dirty="0"/>
              <a:t>-własność podzielona;</a:t>
            </a:r>
          </a:p>
          <a:p>
            <a:r>
              <a:rPr lang="pl-PL" sz="2000" dirty="0"/>
              <a:t>-własność alodialna</a:t>
            </a:r>
          </a:p>
          <a:p>
            <a:r>
              <a:rPr lang="pl-PL" sz="2000" dirty="0"/>
              <a:t>NABYCIE WŁASNOŚCI:</a:t>
            </a:r>
          </a:p>
          <a:p>
            <a:r>
              <a:rPr lang="pl-PL" sz="2000" dirty="0"/>
              <a:t>-pierwotne (</a:t>
            </a:r>
            <a:r>
              <a:rPr lang="pl-PL" sz="2000" b="1" u="sng" dirty="0"/>
              <a:t>zasiedzenie</a:t>
            </a:r>
            <a:r>
              <a:rPr lang="pl-PL" sz="2000" dirty="0"/>
              <a:t> – dawność): spokojne posiadanie przez określony prawem czas (Statuty Kazimierza Wielkiego: 3 lata i 3 m.; 30 lat w przypadku nieruchomości zastawionej);</a:t>
            </a:r>
          </a:p>
          <a:p>
            <a:r>
              <a:rPr lang="pl-PL" sz="2000" dirty="0"/>
              <a:t>-pochodne: dziedziczenie, nabycie w drodze umowy, nadane przez monarchę (</a:t>
            </a:r>
            <a:r>
              <a:rPr lang="pl-PL" sz="2000" dirty="0" err="1"/>
              <a:t>wzdanie</a:t>
            </a:r>
            <a:r>
              <a:rPr lang="pl-PL" sz="2000" dirty="0"/>
              <a:t> – przeniesienie własności; wwiązanie – przeniesienie posiadania)</a:t>
            </a:r>
          </a:p>
        </p:txBody>
      </p:sp>
    </p:spTree>
    <p:extLst>
      <p:ext uri="{BB962C8B-B14F-4D97-AF65-F5344CB8AC3E}">
        <p14:creationId xmlns:p14="http://schemas.microsoft.com/office/powerpoint/2010/main" val="3838653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DOBRA NA PRAWIE RYCERSKIM</a:t>
            </a:r>
            <a:br>
              <a:rPr lang="pl-PL" dirty="0"/>
            </a:br>
            <a:r>
              <a:rPr lang="pl-PL" dirty="0"/>
              <a:t>USTAWA AMORTYZACYJNA 1635 R.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„[…] dobra dziedziczne ziemskie od stanu rycerskiego, ani donacjami, ani </a:t>
            </a:r>
            <a:r>
              <a:rPr lang="pl-PL" dirty="0" err="1"/>
              <a:t>wendycjami</a:t>
            </a:r>
            <a:r>
              <a:rPr lang="pl-PL" dirty="0"/>
              <a:t>, ani sukcesjami, pod jakimkolwiek pretekstem nie mogą być alienowane, ani odrywane, ani zatrzymane, ale wiecznymi czasy mają być w rękach i posesji osób stanu rycerskiego […].</a:t>
            </a:r>
          </a:p>
          <a:p>
            <a:r>
              <a:rPr lang="pl-PL" dirty="0"/>
              <a:t>A gdzieby który ze stanu rycerskiego mający dobra takowe. Służbą tej </a:t>
            </a:r>
            <a:r>
              <a:rPr lang="pl-PL" dirty="0" err="1"/>
              <a:t>Rzezypospolitej</a:t>
            </a:r>
            <a:r>
              <a:rPr lang="pl-PL" dirty="0"/>
              <a:t> obowiązane, </a:t>
            </a:r>
            <a:r>
              <a:rPr lang="pl-PL" i="1" dirty="0" err="1"/>
              <a:t>transiret</a:t>
            </a:r>
            <a:r>
              <a:rPr lang="pl-PL" i="1" dirty="0"/>
              <a:t> ad </a:t>
            </a:r>
            <a:r>
              <a:rPr lang="pl-PL" i="1" dirty="0" err="1"/>
              <a:t>religiosum</a:t>
            </a:r>
            <a:r>
              <a:rPr lang="pl-PL" i="1" dirty="0"/>
              <a:t> vitae </a:t>
            </a:r>
            <a:r>
              <a:rPr lang="pl-PL" i="1" dirty="0" err="1"/>
              <a:t>statum</a:t>
            </a:r>
            <a:r>
              <a:rPr lang="pl-PL" i="1" dirty="0"/>
              <a:t> </a:t>
            </a:r>
            <a:r>
              <a:rPr lang="pl-PL" dirty="0"/>
              <a:t>[…] powinien będzie takowych dóbr pozbyć do osoby stanu rycerskiego […].</a:t>
            </a:r>
          </a:p>
          <a:p>
            <a:r>
              <a:rPr lang="pl-PL" dirty="0"/>
              <a:t>A żeby […] pod pretekstem </a:t>
            </a:r>
            <a:r>
              <a:rPr lang="pl-PL" dirty="0" err="1"/>
              <a:t>widerkauffów</a:t>
            </a:r>
            <a:r>
              <a:rPr lang="pl-PL" dirty="0"/>
              <a:t>, dobra ziemskie od stanu szlacheckiego nie odpadały, nie będzie mógł żaden większej sumy </a:t>
            </a:r>
            <a:r>
              <a:rPr lang="pl-PL" dirty="0" err="1"/>
              <a:t>zaciągąc</a:t>
            </a:r>
            <a:r>
              <a:rPr lang="pl-PL" dirty="0"/>
              <a:t> na majętność </a:t>
            </a:r>
            <a:r>
              <a:rPr lang="pl-PL" dirty="0" err="1"/>
              <a:t>swoję</a:t>
            </a:r>
            <a:r>
              <a:rPr lang="pl-PL" dirty="0"/>
              <a:t>, tylko taką, </a:t>
            </a:r>
            <a:r>
              <a:rPr lang="pl-PL" dirty="0" err="1"/>
              <a:t>któraby</a:t>
            </a:r>
            <a:r>
              <a:rPr lang="pl-PL" dirty="0"/>
              <a:t> </a:t>
            </a:r>
            <a:r>
              <a:rPr lang="pl-PL" i="1" dirty="0" err="1"/>
              <a:t>dimidium</a:t>
            </a:r>
            <a:r>
              <a:rPr lang="pl-PL" i="1" dirty="0"/>
              <a:t> </a:t>
            </a:r>
            <a:r>
              <a:rPr lang="pl-PL" i="1" dirty="0" err="1"/>
              <a:t>valoris</a:t>
            </a:r>
            <a:r>
              <a:rPr lang="pl-PL" i="1" dirty="0"/>
              <a:t> </a:t>
            </a:r>
            <a:r>
              <a:rPr lang="pl-PL" dirty="0"/>
              <a:t>tej majętności nie przechodziła […]”</a:t>
            </a:r>
          </a:p>
          <a:p>
            <a:r>
              <a:rPr lang="pl-PL" sz="1000" dirty="0"/>
              <a:t>Historia państwa i prawa. Wybór źródeł…, s. 159.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8424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/>
              <a:t>STATUTY KAZIMIERZA WIELKIEGO</a:t>
            </a:r>
            <a:br>
              <a:rPr lang="pl-PL" sz="2800" dirty="0"/>
            </a:br>
            <a:r>
              <a:rPr lang="pl-PL" sz="2800" dirty="0"/>
              <a:t>DAWNOŚĆ </a:t>
            </a:r>
            <a:br>
              <a:rPr lang="pl-PL" sz="2800" dirty="0"/>
            </a:br>
            <a:r>
              <a:rPr lang="pl-PL" sz="2800" dirty="0"/>
              <a:t>(tłum. Świętosława z Wojcieszyna-XV w.)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„Gdyż dawność przez </a:t>
            </a:r>
            <a:r>
              <a:rPr lang="pl-PL" dirty="0" err="1"/>
              <a:t>gnuśstwo</a:t>
            </a:r>
            <a:r>
              <a:rPr lang="pl-PL" dirty="0"/>
              <a:t> </a:t>
            </a:r>
            <a:r>
              <a:rPr lang="pl-PL" dirty="0" err="1"/>
              <a:t>alibo</a:t>
            </a:r>
            <a:r>
              <a:rPr lang="pl-PL" dirty="0"/>
              <a:t> lenistwo panów jest ustawiono, skazaliśmy i ustawili, iż gdy kto wierzy a </a:t>
            </a:r>
            <a:r>
              <a:rPr lang="pl-PL" dirty="0" err="1"/>
              <a:t>mnima</a:t>
            </a:r>
            <a:r>
              <a:rPr lang="pl-PL" dirty="0"/>
              <a:t> i mieni się </a:t>
            </a:r>
            <a:r>
              <a:rPr lang="pl-PL" dirty="0" err="1"/>
              <a:t>imieć</a:t>
            </a:r>
            <a:r>
              <a:rPr lang="pl-PL" dirty="0"/>
              <a:t> niektóre prawo ku niektórej dziedzinie, acz przez </a:t>
            </a:r>
            <a:r>
              <a:rPr lang="pl-PL" b="1" u="sng" dirty="0"/>
              <a:t>trzy lata </a:t>
            </a:r>
            <a:r>
              <a:rPr lang="pl-PL" dirty="0"/>
              <a:t>i przez </a:t>
            </a:r>
            <a:r>
              <a:rPr lang="pl-PL" b="1" u="sng" dirty="0"/>
              <a:t>trzy miesiące </a:t>
            </a:r>
            <a:r>
              <a:rPr lang="pl-PL" dirty="0"/>
              <a:t>czasu </a:t>
            </a:r>
            <a:r>
              <a:rPr lang="pl-PL" dirty="0" err="1"/>
              <a:t>pokojnego</a:t>
            </a:r>
            <a:r>
              <a:rPr lang="pl-PL" dirty="0"/>
              <a:t> a kiedy zdzierży i </a:t>
            </a:r>
            <a:r>
              <a:rPr lang="pl-PL" dirty="0" err="1"/>
              <a:t>ścirzpi</a:t>
            </a:r>
            <a:r>
              <a:rPr lang="pl-PL" dirty="0"/>
              <a:t> dzierżawcę [tj. posiadacza] dzierżyć dziedziną spokojnie acz </a:t>
            </a:r>
            <a:r>
              <a:rPr lang="pl-PL" dirty="0" err="1"/>
              <a:t>iże</a:t>
            </a:r>
            <a:r>
              <a:rPr lang="pl-PL" dirty="0"/>
              <a:t> tako, iż jemu </a:t>
            </a:r>
            <a:r>
              <a:rPr lang="pl-PL" dirty="0" err="1"/>
              <a:t>jakakole</a:t>
            </a:r>
            <a:r>
              <a:rPr lang="pl-PL" dirty="0"/>
              <a:t> </a:t>
            </a:r>
            <a:r>
              <a:rPr lang="pl-PL" dirty="0" err="1"/>
              <a:t>oblicznemu</a:t>
            </a:r>
            <a:r>
              <a:rPr lang="pl-PL" dirty="0"/>
              <a:t> a jego </a:t>
            </a:r>
            <a:r>
              <a:rPr lang="pl-PL" dirty="0" err="1"/>
              <a:t>obliczność</a:t>
            </a:r>
            <a:r>
              <a:rPr lang="pl-PL" dirty="0"/>
              <a:t> i dostateczność mogąc mieć, nie ruszy jemu której o to skargi </a:t>
            </a:r>
            <a:r>
              <a:rPr lang="pl-PL" dirty="0" err="1"/>
              <a:t>alibo</a:t>
            </a:r>
            <a:r>
              <a:rPr lang="pl-PL" dirty="0"/>
              <a:t> żałoby, </a:t>
            </a:r>
            <a:r>
              <a:rPr lang="pl-PL" dirty="0" err="1"/>
              <a:t>otychmiast</a:t>
            </a:r>
            <a:r>
              <a:rPr lang="pl-PL" dirty="0"/>
              <a:t> ode </a:t>
            </a:r>
            <a:r>
              <a:rPr lang="pl-PL" dirty="0" err="1"/>
              <a:t>wszego</a:t>
            </a:r>
            <a:r>
              <a:rPr lang="pl-PL" dirty="0"/>
              <a:t> prawa i </a:t>
            </a:r>
            <a:r>
              <a:rPr lang="pl-PL" dirty="0" err="1"/>
              <a:t>przedania</a:t>
            </a:r>
            <a:r>
              <a:rPr lang="pl-PL" dirty="0"/>
              <a:t> </a:t>
            </a:r>
            <a:r>
              <a:rPr lang="pl-PL" dirty="0" err="1"/>
              <a:t>tejto</a:t>
            </a:r>
            <a:r>
              <a:rPr lang="pl-PL" dirty="0"/>
              <a:t> dziedziny osądzamy być odpadłego. Ale będąc kto w zastawie dzierżył którą dziedzinę, ustawiliśmy, iż gdy nie stanie </a:t>
            </a:r>
            <a:r>
              <a:rPr lang="pl-PL" dirty="0" err="1"/>
              <a:t>alibo</a:t>
            </a:r>
            <a:r>
              <a:rPr lang="pl-PL" dirty="0"/>
              <a:t> nie będzie zastawcy, każdy jego przyrodzony </a:t>
            </a:r>
            <a:r>
              <a:rPr lang="pl-PL" dirty="0" err="1"/>
              <a:t>alibo</a:t>
            </a:r>
            <a:r>
              <a:rPr lang="pl-PL" dirty="0"/>
              <a:t> bliższy przed naszym sędzią, acz jego </a:t>
            </a:r>
            <a:r>
              <a:rPr lang="pl-PL" dirty="0" err="1"/>
              <a:t>obliczność</a:t>
            </a:r>
            <a:r>
              <a:rPr lang="pl-PL" dirty="0"/>
              <a:t> mieć może, </a:t>
            </a:r>
            <a:r>
              <a:rPr lang="pl-PL" dirty="0" err="1"/>
              <a:t>alibo</a:t>
            </a:r>
            <a:r>
              <a:rPr lang="pl-PL" dirty="0"/>
              <a:t> wżdy w osadzie </a:t>
            </a:r>
            <a:r>
              <a:rPr lang="pl-PL" dirty="0" err="1"/>
              <a:t>tejto</a:t>
            </a:r>
            <a:r>
              <a:rPr lang="pl-PL" dirty="0"/>
              <a:t> dziedziny zastawionej uczynić ma jawnie najmniej jedno w rok świadectwo </a:t>
            </a:r>
            <a:r>
              <a:rPr lang="pl-PL" dirty="0" err="1"/>
              <a:t>alibo</a:t>
            </a:r>
            <a:r>
              <a:rPr lang="pl-PL" dirty="0"/>
              <a:t> w wiecu </a:t>
            </a:r>
            <a:r>
              <a:rPr lang="pl-PL" dirty="0" err="1"/>
              <a:t>pospolitem</a:t>
            </a:r>
            <a:r>
              <a:rPr lang="pl-PL" dirty="0"/>
              <a:t>, iż rzeczona dziedzina w </a:t>
            </a:r>
            <a:r>
              <a:rPr lang="pl-PL" dirty="0" err="1"/>
              <a:t>telkich</a:t>
            </a:r>
            <a:r>
              <a:rPr lang="pl-PL" dirty="0"/>
              <a:t> pieniądzach, jako jest </a:t>
            </a:r>
            <a:r>
              <a:rPr lang="pl-PL" dirty="0" err="1"/>
              <a:t>alibo</a:t>
            </a:r>
            <a:r>
              <a:rPr lang="pl-PL" dirty="0"/>
              <a:t> była, istnie jest zastawiona. Czyniąc takie świadectwo rzeczony zastawca </a:t>
            </a:r>
            <a:r>
              <a:rPr lang="pl-PL" dirty="0" err="1"/>
              <a:t>alibo</a:t>
            </a:r>
            <a:r>
              <a:rPr lang="pl-PL" dirty="0"/>
              <a:t> bliższy jego […] przez </a:t>
            </a:r>
            <a:r>
              <a:rPr lang="pl-PL" b="1" u="sng" dirty="0"/>
              <a:t>trzydzieści lat </a:t>
            </a:r>
            <a:r>
              <a:rPr lang="pl-PL" dirty="0"/>
              <a:t>wykupienia a wyzwolenia </a:t>
            </a:r>
            <a:r>
              <a:rPr lang="pl-PL" dirty="0" err="1"/>
              <a:t>przerzeczoną</a:t>
            </a:r>
            <a:r>
              <a:rPr lang="pl-PL" dirty="0"/>
              <a:t> dziedziną pełną a wyzwoloną moc ma mieć”</a:t>
            </a:r>
          </a:p>
        </p:txBody>
      </p:sp>
    </p:spTree>
    <p:extLst>
      <p:ext uri="{BB962C8B-B14F-4D97-AF65-F5344CB8AC3E}">
        <p14:creationId xmlns:p14="http://schemas.microsoft.com/office/powerpoint/2010/main" val="163544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D3D1E6-2382-C24D-92F9-201467EE8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08051"/>
            <a:ext cx="8229600" cy="52181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OKOLICZNOSCI OGRANICZENIA ZDOLNOŚCI PRAWNEJ W ŚREDNIOWIECZU I OKRESIE NOWOŻYTNYM</a:t>
            </a:r>
          </a:p>
          <a:p>
            <a:pPr marL="0" indent="0">
              <a:buNone/>
              <a:defRPr/>
            </a:pPr>
            <a:endParaRPr lang="pl-PL" altLang="pl-PL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1/ brak dobrej sławy i poczciwości – właściwe pochodzenie (prawe, z małżeństwa i pewnych rodziców) i zachowanie (naganny zawód, przestępstwo)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2/ upośledzenie umysłowe (niedorozwój, choroba psychiczna) – wymagana pełnia władz umysłowych; w SKW marnotrawcy nie mogą alienować majątku dziedzicznego; szerokie ograniczenia także z ułomności fizycznych w prawie lennym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3/ ograniczenie praw córek w prawie spadkowym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4/ ograniczenie zdolności kobiet z powodu słabości płci niewieściej (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fragilitas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feminei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sexus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); wskazanie wieku 12 lat jako lat sprawnych przez wzgląd na prawo kanoniczne; panna działa w asystencji ojca/brata/stryja i in., żona wraz z mężem, pełna zdolność wdów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5/ mężczyźni lata sprawne 15 lat, obrót majątkiem wydzielonym bez zgody ojca 24 lata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6/ ograniczenia stanowe – zwłaszcza polityczne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7/ religia – prawa Żydów określone przywilejem z 1264 r.</a:t>
            </a:r>
          </a:p>
        </p:txBody>
      </p:sp>
    </p:spTree>
    <p:extLst>
      <p:ext uri="{BB962C8B-B14F-4D97-AF65-F5344CB8AC3E}">
        <p14:creationId xmlns:p14="http://schemas.microsoft.com/office/powerpoint/2010/main" val="11985338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/>
              <a:t>STATUTY KAZIMIERZA WIELKIEGO</a:t>
            </a:r>
            <a:br>
              <a:rPr lang="pl-PL" sz="2800" dirty="0"/>
            </a:br>
            <a:r>
              <a:rPr lang="pl-PL" sz="2800" dirty="0"/>
              <a:t>DAWNOŚĆ </a:t>
            </a:r>
            <a:br>
              <a:rPr lang="pl-PL" sz="2800" dirty="0"/>
            </a:br>
            <a:r>
              <a:rPr lang="pl-PL" sz="2800" dirty="0"/>
              <a:t>(tłum. Świętosława z Wojcieszyna-XV w.)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„</a:t>
            </a:r>
            <a:r>
              <a:rPr lang="pl-PL" dirty="0" err="1"/>
              <a:t>Pakliby</a:t>
            </a:r>
            <a:r>
              <a:rPr lang="pl-PL" dirty="0"/>
              <a:t> nie dbał </a:t>
            </a:r>
            <a:r>
              <a:rPr lang="pl-PL" dirty="0" err="1"/>
              <a:t>alibo</a:t>
            </a:r>
            <a:r>
              <a:rPr lang="pl-PL" dirty="0"/>
              <a:t> zamieszkał przez ustawiczną </a:t>
            </a:r>
            <a:r>
              <a:rPr lang="pl-PL" b="1" u="sng" dirty="0" err="1"/>
              <a:t>piąćnaście</a:t>
            </a:r>
            <a:r>
              <a:rPr lang="pl-PL" b="1" u="sng" dirty="0"/>
              <a:t> lat </a:t>
            </a:r>
            <a:r>
              <a:rPr lang="pl-PL" dirty="0" err="1"/>
              <a:t>przerzeczonego</a:t>
            </a:r>
            <a:r>
              <a:rPr lang="pl-PL" dirty="0"/>
              <a:t> czynić świadectwa, od </a:t>
            </a:r>
            <a:r>
              <a:rPr lang="pl-PL" dirty="0" err="1"/>
              <a:t>wszego</a:t>
            </a:r>
            <a:r>
              <a:rPr lang="pl-PL" dirty="0"/>
              <a:t> prawa dziedziny tako zastawionej czuć się ma być odpadłym.  Ale będzie li </a:t>
            </a:r>
            <a:r>
              <a:rPr lang="pl-PL" dirty="0" err="1"/>
              <a:t>niewiesta</a:t>
            </a:r>
            <a:r>
              <a:rPr lang="pl-PL" dirty="0"/>
              <a:t> </a:t>
            </a:r>
            <a:r>
              <a:rPr lang="pl-PL" dirty="0" err="1"/>
              <a:t>mężata</a:t>
            </a:r>
            <a:r>
              <a:rPr lang="pl-PL" dirty="0"/>
              <a:t>, </a:t>
            </a:r>
            <a:r>
              <a:rPr lang="pl-PL" dirty="0" err="1"/>
              <a:t>jaż</a:t>
            </a:r>
            <a:r>
              <a:rPr lang="pl-PL" dirty="0"/>
              <a:t> ku której dziedzinie mieni i mówi się dla posagu </a:t>
            </a:r>
            <a:r>
              <a:rPr lang="pl-PL" dirty="0" err="1"/>
              <a:t>alibo</a:t>
            </a:r>
            <a:r>
              <a:rPr lang="pl-PL" dirty="0"/>
              <a:t> którym kole obyczajem prawo mieć, tedy w </a:t>
            </a:r>
            <a:r>
              <a:rPr lang="pl-PL" b="1" u="sng" dirty="0" err="1"/>
              <a:t>dziesiąć</a:t>
            </a:r>
            <a:r>
              <a:rPr lang="pl-PL" b="1" u="sng" dirty="0"/>
              <a:t> lat </a:t>
            </a:r>
            <a:r>
              <a:rPr lang="pl-PL" dirty="0"/>
              <a:t>nie </a:t>
            </a:r>
            <a:r>
              <a:rPr lang="pl-PL" dirty="0" err="1"/>
              <a:t>bądzie</a:t>
            </a:r>
            <a:r>
              <a:rPr lang="pl-PL" dirty="0"/>
              <a:t> dbać </a:t>
            </a:r>
            <a:r>
              <a:rPr lang="pl-PL" dirty="0" err="1"/>
              <a:t>alibo</a:t>
            </a:r>
            <a:r>
              <a:rPr lang="pl-PL" dirty="0"/>
              <a:t> zamieszkała o tą istną dziedzinę </a:t>
            </a:r>
            <a:r>
              <a:rPr lang="pl-PL" dirty="0" err="1"/>
              <a:t>gabania</a:t>
            </a:r>
            <a:r>
              <a:rPr lang="pl-PL" dirty="0"/>
              <a:t> uczynić tako, iż przez </a:t>
            </a:r>
            <a:r>
              <a:rPr lang="pl-PL" dirty="0" err="1"/>
              <a:t>przerzeczony</a:t>
            </a:r>
            <a:r>
              <a:rPr lang="pl-PL" dirty="0"/>
              <a:t> czas </a:t>
            </a:r>
            <a:r>
              <a:rPr lang="pl-PL" dirty="0" err="1"/>
              <a:t>ścirzpi</a:t>
            </a:r>
            <a:r>
              <a:rPr lang="pl-PL" dirty="0"/>
              <a:t> spokojnie dzierżawcę dzierżyć, odtąd skazujemy, iż ta niewiasta od </a:t>
            </a:r>
            <a:r>
              <a:rPr lang="pl-PL" dirty="0" err="1"/>
              <a:t>wszego</a:t>
            </a:r>
            <a:r>
              <a:rPr lang="pl-PL" dirty="0"/>
              <a:t> prawa dziedziny tej też ma znać [tj. daje znać] i wiedzieć być odpadłą.  </a:t>
            </a:r>
            <a:r>
              <a:rPr lang="pl-PL" dirty="0" err="1"/>
              <a:t>Pakliby</a:t>
            </a:r>
            <a:r>
              <a:rPr lang="pl-PL" dirty="0"/>
              <a:t>  była wdową a </a:t>
            </a:r>
            <a:r>
              <a:rPr lang="pl-PL" dirty="0" err="1"/>
              <a:t>tekeźby</a:t>
            </a:r>
            <a:r>
              <a:rPr lang="pl-PL" dirty="0"/>
              <a:t> rzekła i </a:t>
            </a:r>
            <a:r>
              <a:rPr lang="pl-PL" dirty="0" err="1"/>
              <a:t>ćwierdziła</a:t>
            </a:r>
            <a:r>
              <a:rPr lang="pl-PL" dirty="0"/>
              <a:t> niejaką dziedzinę, </a:t>
            </a:r>
            <a:r>
              <a:rPr lang="pl-PL" dirty="0" err="1"/>
              <a:t>jążby</a:t>
            </a:r>
            <a:r>
              <a:rPr lang="pl-PL" dirty="0"/>
              <a:t> nie kto </a:t>
            </a:r>
            <a:r>
              <a:rPr lang="pl-PL" dirty="0" err="1"/>
              <a:t>dzierżał</a:t>
            </a:r>
            <a:r>
              <a:rPr lang="pl-PL" dirty="0"/>
              <a:t>, dla posagu </a:t>
            </a:r>
            <a:r>
              <a:rPr lang="pl-PL" dirty="0" err="1"/>
              <a:t>alibo</a:t>
            </a:r>
            <a:r>
              <a:rPr lang="pl-PL" dirty="0"/>
              <a:t> </a:t>
            </a:r>
            <a:r>
              <a:rPr lang="pl-PL" dirty="0" err="1"/>
              <a:t>którymkole</a:t>
            </a:r>
            <a:r>
              <a:rPr lang="pl-PL" dirty="0"/>
              <a:t> innym prawem ku sobie służąc, a będzie li przez </a:t>
            </a:r>
            <a:r>
              <a:rPr lang="pl-PL" b="1" u="sng" dirty="0"/>
              <a:t>sześć lat </a:t>
            </a:r>
            <a:r>
              <a:rPr lang="pl-PL" dirty="0"/>
              <a:t>czasu spokoju i zgody </a:t>
            </a:r>
            <a:r>
              <a:rPr lang="pl-PL" dirty="0" err="1"/>
              <a:t>cirzpieć</a:t>
            </a:r>
            <a:r>
              <a:rPr lang="pl-PL" dirty="0"/>
              <a:t> </a:t>
            </a:r>
            <a:r>
              <a:rPr lang="pl-PL" dirty="0" err="1"/>
              <a:t>alibo</a:t>
            </a:r>
            <a:r>
              <a:rPr lang="pl-PL" dirty="0"/>
              <a:t> </a:t>
            </a:r>
            <a:r>
              <a:rPr lang="pl-PL" dirty="0" err="1"/>
              <a:t>cirzpiała</a:t>
            </a:r>
            <a:r>
              <a:rPr lang="pl-PL" dirty="0"/>
              <a:t> tego to dzierżawcę tą to dziedzinę spokojnie dzierżyć, skazujemy </a:t>
            </a:r>
            <a:r>
              <a:rPr lang="pl-PL" dirty="0" err="1"/>
              <a:t>otychmiast</a:t>
            </a:r>
            <a:r>
              <a:rPr lang="pl-PL" dirty="0"/>
              <a:t> temuż dzierżawcy dla dawności ku </a:t>
            </a:r>
            <a:r>
              <a:rPr lang="pl-PL" dirty="0" err="1"/>
              <a:t>tejto</a:t>
            </a:r>
            <a:r>
              <a:rPr lang="pl-PL" dirty="0"/>
              <a:t> dziedzinie pełne prawo mieć tako nabyte, a niewiasta […] od </a:t>
            </a:r>
            <a:r>
              <a:rPr lang="pl-PL" dirty="0" err="1"/>
              <a:t>wszego</a:t>
            </a:r>
            <a:r>
              <a:rPr lang="pl-PL" dirty="0"/>
              <a:t> prawa [ma] być odpadłą. Chcemy, by </a:t>
            </a:r>
            <a:r>
              <a:rPr lang="pl-PL" dirty="0" err="1"/>
              <a:t>przerzeczone</a:t>
            </a:r>
            <a:r>
              <a:rPr lang="pl-PL" dirty="0"/>
              <a:t> dawności czasu pokoju a zgody </a:t>
            </a:r>
            <a:r>
              <a:rPr lang="pl-PL" dirty="0" err="1"/>
              <a:t>imieli</a:t>
            </a:r>
            <a:r>
              <a:rPr lang="pl-PL" dirty="0"/>
              <a:t> i </a:t>
            </a:r>
            <a:r>
              <a:rPr lang="pl-PL" dirty="0" err="1"/>
              <a:t>zyskowali</a:t>
            </a:r>
            <a:r>
              <a:rPr lang="pl-PL" dirty="0"/>
              <a:t> sobie miejsca, ale czasu walki </a:t>
            </a:r>
            <a:r>
              <a:rPr lang="pl-PL" dirty="0" err="1"/>
              <a:t>alibo</a:t>
            </a:r>
            <a:r>
              <a:rPr lang="pl-PL" dirty="0"/>
              <a:t> niezgód nijakie sobie miejsca </a:t>
            </a:r>
            <a:r>
              <a:rPr lang="pl-PL" dirty="0" err="1"/>
              <a:t>zyskować</a:t>
            </a:r>
            <a:r>
              <a:rPr lang="pl-PL" dirty="0"/>
              <a:t> nie mają”.</a:t>
            </a:r>
          </a:p>
          <a:p>
            <a:pPr algn="just"/>
            <a:r>
              <a:rPr lang="pl-PL" sz="1100" dirty="0"/>
              <a:t>Historia państwa i prawa. Wybór źródeł…, s. 140-141.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06910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WSPÓŁWŁASNOŚĆ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WŁASNOŚĆ WSPÓLNA – NIEDZIAŁ RODZINNY (ojcowski albo braterski) zwany inaczej WŁASNOŚĆ POSPÓLNEJ RĘKI:</a:t>
            </a:r>
          </a:p>
          <a:p>
            <a:r>
              <a:rPr lang="pl-PL" sz="2800" dirty="0"/>
              <a:t>-w przypadku śmierci uczestnika </a:t>
            </a:r>
            <a:r>
              <a:rPr lang="pl-PL" sz="2800" dirty="0" err="1"/>
              <a:t>niedziału</a:t>
            </a:r>
            <a:r>
              <a:rPr lang="pl-PL" sz="2800" dirty="0"/>
              <a:t> jego część nie podlegała dziedziczeniu jego spadkobierców lecz powodowała przyrost pozostałym uczestnikom </a:t>
            </a:r>
            <a:r>
              <a:rPr lang="pl-PL" sz="2800" dirty="0" err="1"/>
              <a:t>niedziału</a:t>
            </a:r>
            <a:endParaRPr lang="pl-PL" sz="2800" dirty="0"/>
          </a:p>
          <a:p>
            <a:r>
              <a:rPr lang="pl-PL" sz="2800" dirty="0"/>
              <a:t>-likwidacja wraz z indywidualizacją własności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0193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OGRANICZENIA PRAWA WŁASNOŚCI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PRAWA SĄSIEDZKIE</a:t>
            </a:r>
          </a:p>
          <a:p>
            <a:r>
              <a:rPr lang="pl-PL" sz="2400" dirty="0"/>
              <a:t>PRAWO KOBYLEGO POLA</a:t>
            </a:r>
          </a:p>
          <a:p>
            <a:r>
              <a:rPr lang="pl-PL" sz="2400" dirty="0"/>
              <a:t>PRAWA BLIŻSZOŚCI:</a:t>
            </a:r>
          </a:p>
          <a:p>
            <a:r>
              <a:rPr lang="pl-PL" sz="2400" dirty="0"/>
              <a:t>-prawo pierwokupu</a:t>
            </a:r>
          </a:p>
          <a:p>
            <a:r>
              <a:rPr lang="pl-PL" sz="2400" dirty="0"/>
              <a:t>-prawo odkupu (</a:t>
            </a:r>
            <a:r>
              <a:rPr lang="pl-PL" sz="2400" dirty="0" err="1"/>
              <a:t>retraktu</a:t>
            </a:r>
            <a:r>
              <a:rPr lang="pl-PL" sz="2400" dirty="0"/>
              <a:t>)</a:t>
            </a:r>
          </a:p>
          <a:p>
            <a:r>
              <a:rPr lang="pl-PL" sz="2400" dirty="0"/>
              <a:t>-prawo </a:t>
            </a:r>
            <a:r>
              <a:rPr lang="pl-PL" sz="2400" dirty="0" err="1"/>
              <a:t>retraktu</a:t>
            </a:r>
            <a:r>
              <a:rPr lang="pl-PL" sz="2400" dirty="0"/>
              <a:t>-zaboru</a:t>
            </a:r>
          </a:p>
          <a:p>
            <a:pPr marL="0" indent="0">
              <a:buNone/>
            </a:pPr>
            <a:r>
              <a:rPr lang="pl-PL" sz="2400" dirty="0"/>
              <a:t>(ograniczenia prawa bliższości: zastaw na upad, „</a:t>
            </a:r>
            <a:r>
              <a:rPr lang="pl-PL" sz="2400" dirty="0" err="1"/>
              <a:t>trzecizna</a:t>
            </a:r>
            <a:r>
              <a:rPr lang="pl-PL" sz="2400" dirty="0"/>
              <a:t>”)</a:t>
            </a:r>
          </a:p>
          <a:p>
            <a:r>
              <a:rPr lang="pl-PL" sz="2400" dirty="0"/>
              <a:t>REGALIA  (górnicze, łowieckie, rybołówstwa)</a:t>
            </a:r>
          </a:p>
        </p:txBody>
      </p:sp>
    </p:spTree>
    <p:extLst>
      <p:ext uri="{BB962C8B-B14F-4D97-AF65-F5344CB8AC3E}">
        <p14:creationId xmlns:p14="http://schemas.microsoft.com/office/powerpoint/2010/main" val="25597338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PRAWA SĄSIEDZKIE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[27.1]</a:t>
            </a:r>
            <a:r>
              <a:rPr lang="pl-PL" dirty="0"/>
              <a:t>Jeśli chłopskie ogrody leżą tak blisko siebie, że chmiel z jednego ogrodu przerasta do drugiego i ów [właściciel drugiego ogrodu] prosi przy świadku, żeby on usunął swój chmiel z jego ogrodu, a on tego nie czyni, [to] - gdy chmiel będzie dojrzały - on nie może wejść do ogrodu [sąsiada], by zerwać swój chmiel, ale niech on sam swój [chmiel] zbiera jedynie ze swojego ogrodu, tyle, ile może bez wyrządzenia tamtemu szkody w płocie czy w innej rzeczy w ogrodzie tamtego. </a:t>
            </a:r>
          </a:p>
          <a:p>
            <a:r>
              <a:rPr lang="pl-PL" b="1" dirty="0"/>
              <a:t>[27.2]</a:t>
            </a:r>
            <a:r>
              <a:rPr lang="pl-PL" dirty="0"/>
              <a:t>Jeśli wyrządzi mu szkodę i [poszkodowany] się na niego skarży, płaci karę trzysta.</a:t>
            </a:r>
          </a:p>
          <a:p>
            <a:r>
              <a:rPr lang="pl-PL" b="1" dirty="0"/>
              <a:t>[27.3]</a:t>
            </a:r>
            <a:r>
              <a:rPr lang="pl-PL" dirty="0"/>
              <a:t>Ile zaś chmielu pozostanie w ogrodzie [sąsiada], tyle może on swobodnie [dla siebie] zatrzymać.</a:t>
            </a:r>
          </a:p>
          <a:p>
            <a:r>
              <a:rPr lang="pl-PL" b="1" dirty="0"/>
              <a:t>[27.4]</a:t>
            </a:r>
            <a:r>
              <a:rPr lang="pl-PL" dirty="0"/>
              <a:t>Jeśli zaś drzewa owocowe przerastają ponad płotem do drugiego ogrodu - ten, czyj jest ogród, nie może ani zrywać, ani strząsać owoców. Ale może swobodnie pozbierać wszystko, co spadnie na ziemię. </a:t>
            </a:r>
          </a:p>
          <a:p>
            <a:r>
              <a:rPr lang="pl-PL" b="1" dirty="0"/>
              <a:t>[27.5]</a:t>
            </a:r>
            <a:r>
              <a:rPr lang="pl-PL" dirty="0"/>
              <a:t>Jeśli drzewa zaczynają się rozrastać i prosi go [właściciela] przy świadku, aby go od nich uwolnił, ponieważ jemu wyrządzają szkodę, wówczas musi on to uczynić.</a:t>
            </a:r>
          </a:p>
          <a:p>
            <a:r>
              <a:rPr lang="pl-PL" b="1" dirty="0"/>
              <a:t>[27.6]</a:t>
            </a:r>
            <a:r>
              <a:rPr lang="pl-PL" dirty="0"/>
              <a:t>Jeśli tego nie zrobi i zostanie o to zaskarżony - płaci karę trzysta.    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8974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PRAWA NA RZECZY CUDZEJ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SŁUŻEBNOŚCI (WOLNOŚCI)</a:t>
            </a:r>
          </a:p>
          <a:p>
            <a:r>
              <a:rPr lang="pl-PL" sz="3200" dirty="0"/>
              <a:t>UŻYTKOWANIE</a:t>
            </a:r>
          </a:p>
          <a:p>
            <a:r>
              <a:rPr lang="pl-PL" sz="3200" dirty="0"/>
              <a:t>CIĘŻARY REALNE</a:t>
            </a:r>
          </a:p>
          <a:p>
            <a:r>
              <a:rPr lang="pl-PL" sz="3200" dirty="0"/>
              <a:t>-WYDERKAF</a:t>
            </a:r>
          </a:p>
          <a:p>
            <a:r>
              <a:rPr lang="pl-PL" sz="3200" dirty="0"/>
              <a:t>ZASTAW</a:t>
            </a:r>
          </a:p>
          <a:p>
            <a:r>
              <a:rPr lang="pl-PL" sz="3200" dirty="0"/>
              <a:t>HIPOTEKA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37318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SŁUŻEBNOŚCI (WOLNOŚCI)</a:t>
            </a:r>
            <a:br>
              <a:rPr lang="pl-PL" dirty="0"/>
            </a:br>
            <a:r>
              <a:rPr lang="pl-PL" dirty="0"/>
              <a:t>UŻYTKOWANIE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Odróżniać od prawa sąsiedzkiego jako ograniczenia prawa własności</a:t>
            </a:r>
          </a:p>
          <a:p>
            <a:r>
              <a:rPr lang="pl-PL" dirty="0"/>
              <a:t>Prawo przechodu i przegonu </a:t>
            </a:r>
          </a:p>
          <a:p>
            <a:r>
              <a:rPr lang="pl-PL" dirty="0"/>
              <a:t>Prawo korzystania z rzeki granicznej</a:t>
            </a:r>
          </a:p>
          <a:p>
            <a:r>
              <a:rPr lang="pl-PL" dirty="0"/>
              <a:t>Prawo korzystania z muru sąsiedniego budynku</a:t>
            </a:r>
          </a:p>
          <a:p>
            <a:pPr marL="0" indent="0">
              <a:buNone/>
            </a:pPr>
            <a:r>
              <a:rPr lang="pl-PL" dirty="0"/>
              <a:t>WOLNOŚCI STOSOWANE W PRAWIE WIEJSKIM I MIEJSKIM</a:t>
            </a:r>
          </a:p>
          <a:p>
            <a:pPr marL="0" indent="0">
              <a:buNone/>
            </a:pPr>
            <a:r>
              <a:rPr lang="pl-PL" dirty="0"/>
              <a:t>UŻYTKOWANIE: używanie cudzej rzeczy:</a:t>
            </a:r>
          </a:p>
          <a:p>
            <a:r>
              <a:rPr lang="pl-PL" dirty="0"/>
              <a:t>Majątku pupila przez opiekuna</a:t>
            </a:r>
          </a:p>
          <a:p>
            <a:r>
              <a:rPr lang="pl-PL" dirty="0"/>
              <a:t>Dóbr oprawnych przez wdowę</a:t>
            </a:r>
          </a:p>
          <a:p>
            <a:r>
              <a:rPr lang="pl-PL" dirty="0"/>
              <a:t>Majątku żyjącego współmałżonka na podstawie umowy dożywocia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8225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UMOWA DOŻYWOCIA</a:t>
            </a:r>
            <a:br>
              <a:rPr lang="pl-PL" dirty="0"/>
            </a:br>
            <a:r>
              <a:rPr lang="pl-PL" dirty="0"/>
              <a:t>FORMULA PROCESSUS – 1523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sz="2100" dirty="0"/>
              <a:t>„Jawiący się osobiście przed sądem szlachcice małżonkowie N. z N. i N. z N., zdrowi ma ciele i umyśle, i za radą przyjaciół, publicznie i dobitnie oznajmili, że całe swoje dobra dziedziczne i zastawne, ruchome i nieruchome, które teraz mają i w przyszłości mieć będą, obopólnie i wzajemnie sobie [w] użytkowanie powierzyli na czas życia, zaiste takim sposobem:</a:t>
            </a:r>
          </a:p>
          <a:p>
            <a:pPr algn="just"/>
            <a:r>
              <a:rPr lang="pl-PL" sz="2100" dirty="0"/>
              <a:t>Jeżeli wymienionemu N. wcześniej niż wymienionej N. zdarzy się umrzeć, wtenczas owa N. wszystkie dobra tak ruchome jak nieruchome owego N. otrzyma i będzie posiadała z całym prawem, władztwem i własnością, niczego nie wyłączając i będzie je użytkować przez czas tylko życia swego; po śmierci  zaś wymienionej N. dobra wspomniane, tak ruchome, jak i nieruchome, całkowicie jednym prawem przejdą na dziedziców wymienionego wcześniej N., bez jakiejkolwiek przeszkody i sprzeciwu dziedziców wymienionej N. I podobnie, jeżeli wymieniona N. umrze wcześniej niż N., wtenczas rzeczony N. dobra całe, tak ruchome jak nieruchome wymienionej N. otrzyma i będzie posiadał z całym prawem, władzy i własności i wszystkimi przynależnościami do owych dóbr, i będzie je użytkował przez czas tylko życia swego; po śmierci zaś wspomnianego N. dobra wymienione, które należały do owej N., na dziedziców wymienionej N. w całości przejdą bez jakiejkolwiek przeszkody i sprzeciwu wymienionego N.”</a:t>
            </a:r>
            <a:endParaRPr lang="pl-PL" dirty="0"/>
          </a:p>
          <a:p>
            <a:r>
              <a:rPr lang="pl-PL" sz="1300" dirty="0"/>
              <a:t>Historia państwa i prawa. Wybór źródeł…, s. 149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02735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CIĘŻARY REALNE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Periodyczne świadczenia dzierżyciela nieruchomości: czynsze, dziesięciny</a:t>
            </a:r>
          </a:p>
          <a:p>
            <a:r>
              <a:rPr lang="pl-PL" sz="2000" dirty="0"/>
              <a:t>RENTA WYKUPNA (WYDERKAF): </a:t>
            </a:r>
          </a:p>
          <a:p>
            <a:r>
              <a:rPr lang="pl-PL" sz="2000" dirty="0"/>
              <a:t>W zastępstwie pożyczki (zakaz lichwy)</a:t>
            </a:r>
          </a:p>
          <a:p>
            <a:r>
              <a:rPr lang="pl-PL" sz="2000" dirty="0"/>
              <a:t>Właściciel nieruchomości zobowiązany do zapłaty rocznego czynszu w zamian za udzielony mu kapitał</a:t>
            </a:r>
          </a:p>
          <a:p>
            <a:r>
              <a:rPr lang="pl-PL" sz="2000" dirty="0"/>
              <a:t>Konstytucja z 1635 r. - amortyzacyjna (rocznie 7%, zakaz obciążania wyderkafami dóbr ziemskich powyżej połowy ich wartości)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73212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FORMULARZ USTANOWIENIA WYDERKAFU</a:t>
            </a:r>
            <a:br>
              <a:rPr lang="pl-PL" dirty="0"/>
            </a:br>
            <a:r>
              <a:rPr lang="pl-PL" dirty="0"/>
              <a:t>FORMULA PROCESSUS – 1523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„Jawiąc się osobiście w sądzie szlachetny N z N., zdrowy na ciele i umyśle, publicznie i dobitnie zeznał, że czcigodnym mężom mansjonarzom kościoła katedralnego w Krakowie […] dwanaście grzywien pieniędzy czynszu rocznego za trzysta grzywien pieniędzy, monety i liczby polskiej, wieczyście, jednak z mocą odkupu czyli „na </a:t>
            </a:r>
            <a:r>
              <a:rPr lang="pl-PL" dirty="0" err="1"/>
              <a:t>wyderkaw</a:t>
            </a:r>
            <a:r>
              <a:rPr lang="pl-PL" dirty="0"/>
              <a:t>”, sprzedał i zapisał na wszystkich swych dobrach dziedzicznych, mianowicie [na] wsi N i na chłopach, karczmarzach i jakichkolwiek innych mieszkańcach wspomnianej wsi. Które dwanaście grzywien, rzeczony N i jego sukcesorzy, zobowiązany i zobowiązani będą co roku na  święto św. Marcina rzeczonym czcigodnym mężom mansjonarzom N i N w ten czas żyjącym, przez osobistego posłańca przesłać i od nich również corocznie po zapłacie otrzymać pokwitowanie”.</a:t>
            </a:r>
          </a:p>
          <a:p>
            <a:endParaRPr lang="pl-PL" dirty="0"/>
          </a:p>
          <a:p>
            <a:r>
              <a:rPr lang="pl-PL" sz="1000" dirty="0"/>
              <a:t>Historia państwa i prawa. Wybór źródeł…, s. 149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89209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LICHWA ŻYDOWSKA</a:t>
            </a:r>
            <a:br>
              <a:rPr lang="pl-PL" dirty="0"/>
            </a:br>
            <a:r>
              <a:rPr lang="pl-PL" dirty="0"/>
              <a:t>STATUTY KAZIMIERZA WIELKIEGO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„aby </a:t>
            </a:r>
            <a:r>
              <a:rPr lang="pl-PL" sz="2000" dirty="0" err="1"/>
              <a:t>żydowie</a:t>
            </a:r>
            <a:r>
              <a:rPr lang="pl-PL" sz="2000" dirty="0"/>
              <a:t> </a:t>
            </a:r>
            <a:r>
              <a:rPr lang="pl-PL" sz="2000" dirty="0" err="1"/>
              <a:t>wiery</a:t>
            </a:r>
            <a:r>
              <a:rPr lang="pl-PL" sz="2000" dirty="0"/>
              <a:t> naszej wierni nieprzyjaciele, chrześcijanom pieniędzy swych pożyczając, nie więcej za każdy tydzień wziąć miały, niźli tylko jedną kwartą, to jest półgroszek z dziękowaniem. A gdyby </a:t>
            </a:r>
            <a:r>
              <a:rPr lang="pl-PL" sz="2000" dirty="0" err="1"/>
              <a:t>żydowie</a:t>
            </a:r>
            <a:r>
              <a:rPr lang="pl-PL" sz="2000" dirty="0"/>
              <a:t>, </a:t>
            </a:r>
            <a:r>
              <a:rPr lang="pl-PL" sz="2000" dirty="0" err="1"/>
              <a:t>jiż</a:t>
            </a:r>
            <a:r>
              <a:rPr lang="pl-PL" sz="2000" dirty="0"/>
              <a:t> przez nowe zdrady w lichwą od lichwy na zastawą pożyczają pieniędzy, </a:t>
            </a:r>
            <a:r>
              <a:rPr lang="pl-PL" sz="2000" dirty="0" err="1"/>
              <a:t>ścirzpią</a:t>
            </a:r>
            <a:r>
              <a:rPr lang="pl-PL" sz="2000" dirty="0"/>
              <a:t> przez dwie lecie swego dłużnika o lichwę przyrosłą i o istny dług do sądu nie pozywając, tedy tym to uczynkiem lichwę przyrosłą dalej po dwu latu stracić mają a tylko na </a:t>
            </a:r>
            <a:r>
              <a:rPr lang="pl-PL" sz="2000" dirty="0" err="1"/>
              <a:t>iścinie</a:t>
            </a:r>
            <a:r>
              <a:rPr lang="pl-PL" sz="2000" dirty="0"/>
              <a:t> a na lichwie w </a:t>
            </a:r>
            <a:r>
              <a:rPr lang="pl-PL" sz="2000" dirty="0" err="1"/>
              <a:t>przerzeczony</a:t>
            </a:r>
            <a:r>
              <a:rPr lang="pl-PL" sz="2000" dirty="0"/>
              <a:t> czas już pomnożony mają dosyć </a:t>
            </a:r>
            <a:r>
              <a:rPr lang="pl-PL" sz="2000" dirty="0" err="1"/>
              <a:t>imieć</a:t>
            </a:r>
            <a:r>
              <a:rPr lang="pl-PL" sz="2000" dirty="0"/>
              <a:t>, ani przez ten to list zastawny </a:t>
            </a:r>
            <a:r>
              <a:rPr lang="pl-PL" sz="2000" dirty="0" err="1"/>
              <a:t>skutnie</a:t>
            </a:r>
            <a:r>
              <a:rPr lang="pl-PL" sz="2000" dirty="0"/>
              <a:t> upominać ani zastawca stać powinien być, ani </a:t>
            </a:r>
            <a:r>
              <a:rPr lang="pl-PL" sz="2000" dirty="0" err="1"/>
              <a:t>jim</a:t>
            </a:r>
            <a:r>
              <a:rPr lang="pl-PL" sz="2000" dirty="0"/>
              <a:t> dzierżyć swej zastawy </a:t>
            </a:r>
            <a:r>
              <a:rPr lang="pl-PL" sz="2000" dirty="0" err="1"/>
              <a:t>alibo</a:t>
            </a:r>
            <a:r>
              <a:rPr lang="pl-PL" sz="2000" dirty="0"/>
              <a:t> ślubu”</a:t>
            </a:r>
          </a:p>
          <a:p>
            <a:pPr algn="just"/>
            <a:r>
              <a:rPr lang="pl-PL" sz="1000" dirty="0"/>
              <a:t>Historia państwa i prawa. Wybór źródeł…, s. 142</a:t>
            </a:r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7260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95AF59-2564-BA46-A225-BA3BF6F0B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08051"/>
            <a:ext cx="8229600" cy="52181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PRZYKŁADY OGRANICZENIA LUB SPECYFICZNEGO OKREŚLANIA ZDOLNOŚCI PRAWNEJ W OKRESIE NOWOŻYTNYM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1/ ustawy amortyzacyjne od 1635 r. – zakaz legowania instytutom kościelnym i zakonnikom nieruchomości, także zapisów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wyderkafowych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na nieruchomościach,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2/ król: 1573 zgoda sejmu na związek małżeński, 1631 zgoda nabywania nieruchomości dla rodziny, 1641 zgoda na wyjazd zagraniczny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3/ prawo mieszczan do stosunków kredytowych i handlowych, także poza stanem z np. szlachtą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4/ zakaz piastowania funkcji publicznych i nabywania królewszczyzn (mieszczanie, chłopi, Żydzi)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5/ cudzoziemcy mogą pozywać wiernych ale ograniczenia prawa spadkowego dla ich spadkobierców mieszkających zagranicą</a:t>
            </a:r>
          </a:p>
        </p:txBody>
      </p:sp>
    </p:spTree>
    <p:extLst>
      <p:ext uri="{BB962C8B-B14F-4D97-AF65-F5344CB8AC3E}">
        <p14:creationId xmlns:p14="http://schemas.microsoft.com/office/powerpoint/2010/main" val="36458199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WŁASNOŚĆ A ZASTAW</a:t>
            </a:r>
            <a:br>
              <a:rPr lang="pl-PL" dirty="0"/>
            </a:br>
            <a:r>
              <a:rPr lang="pl-PL" dirty="0"/>
              <a:t>PRAWA ZIEMI ŁĘCZYCKIEJ (1 poł. XV w.)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3200" dirty="0"/>
              <a:t>„Stanowimy, [że] gdy ktoś kupuje jakieś dziedzictwo i nie posiada dokumentu </a:t>
            </a:r>
            <a:r>
              <a:rPr lang="pl-PL" sz="3200" dirty="0" err="1"/>
              <a:t>wzdania</a:t>
            </a:r>
            <a:r>
              <a:rPr lang="pl-PL" sz="3200" dirty="0"/>
              <a:t> starosty lub sędziego i podsędka, osądzamy to jako zastaw”</a:t>
            </a:r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r>
              <a:rPr lang="pl-PL" sz="1000" dirty="0"/>
              <a:t>Historia państwa i prawa. Wybór źródeł…, s. 146.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51455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ZASTAW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Rzeczowe zabezpieczenie wierzytelności;</a:t>
            </a:r>
          </a:p>
          <a:p>
            <a:r>
              <a:rPr lang="pl-PL" dirty="0"/>
              <a:t>STRONY: zastawnik – wierzyciel; zastawca – dłużnik;</a:t>
            </a:r>
          </a:p>
          <a:p>
            <a:r>
              <a:rPr lang="pl-PL" dirty="0"/>
              <a:t>RODZAJE ZASTAWU:</a:t>
            </a:r>
          </a:p>
          <a:p>
            <a:r>
              <a:rPr lang="pl-PL" dirty="0"/>
              <a:t>1) dany          2) wzięty</a:t>
            </a:r>
          </a:p>
          <a:p>
            <a:r>
              <a:rPr lang="pl-PL" dirty="0"/>
              <a:t>A) na ruchomości             B) na nieruchomości </a:t>
            </a:r>
          </a:p>
          <a:p>
            <a:r>
              <a:rPr lang="pl-PL" dirty="0"/>
              <a:t>A.1. na upad                    B.1 z dzierżeniem </a:t>
            </a:r>
          </a:p>
          <a:p>
            <a:r>
              <a:rPr lang="pl-PL" dirty="0"/>
              <a:t>                                       B.1.1 na upad           B.1.1. </a:t>
            </a:r>
            <a:r>
              <a:rPr lang="pl-PL" dirty="0" err="1"/>
              <a:t>antychreza</a:t>
            </a:r>
            <a:endParaRPr lang="pl-PL" dirty="0"/>
          </a:p>
          <a:p>
            <a:r>
              <a:rPr lang="pl-PL" dirty="0"/>
              <a:t>                                       B.1.2. wieczny          B.1.2. </a:t>
            </a:r>
            <a:r>
              <a:rPr lang="pl-PL" dirty="0" err="1"/>
              <a:t>ekstenuacja</a:t>
            </a:r>
            <a:endParaRPr lang="pl-PL" dirty="0"/>
          </a:p>
          <a:p>
            <a:r>
              <a:rPr lang="pl-PL" dirty="0"/>
              <a:t>                                       </a:t>
            </a:r>
          </a:p>
          <a:p>
            <a:r>
              <a:rPr lang="pl-PL" dirty="0"/>
              <a:t>                                       B.2 bez dzierżenia (hipoteka)</a:t>
            </a:r>
          </a:p>
          <a:p>
            <a:r>
              <a:rPr lang="pl-PL" dirty="0"/>
              <a:t> </a:t>
            </a:r>
          </a:p>
          <a:p>
            <a:r>
              <a:rPr lang="pl-PL" dirty="0"/>
              <a:t>                                        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81656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HIPOTEKA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ZASADY HIPOTECZNE:</a:t>
            </a:r>
          </a:p>
          <a:p>
            <a:r>
              <a:rPr lang="pl-PL" sz="3200" dirty="0"/>
              <a:t>Zasada szczegółowości</a:t>
            </a:r>
          </a:p>
          <a:p>
            <a:r>
              <a:rPr lang="pl-PL" sz="3200" dirty="0"/>
              <a:t>Zasada jawności (formalnej)</a:t>
            </a:r>
          </a:p>
          <a:p>
            <a:r>
              <a:rPr lang="pl-PL" sz="3200" dirty="0"/>
              <a:t>Zasada pierwszeństwa</a:t>
            </a:r>
          </a:p>
          <a:p>
            <a:r>
              <a:rPr lang="pl-PL" sz="3200" dirty="0"/>
              <a:t>Zasada dobrej wiary (jawności materialnej)</a:t>
            </a:r>
          </a:p>
        </p:txBody>
      </p:sp>
    </p:spTree>
    <p:extLst>
      <p:ext uri="{BB962C8B-B14F-4D97-AF65-F5344CB8AC3E}">
        <p14:creationId xmlns:p14="http://schemas.microsoft.com/office/powerpoint/2010/main" val="17839272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USTAWA O WAŻNOŚCI ZAPISÓW</a:t>
            </a:r>
            <a:br>
              <a:rPr lang="pl-PL" dirty="0"/>
            </a:br>
            <a:r>
              <a:rPr lang="pl-PL" dirty="0"/>
              <a:t>1588 r.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altLang="pl-PL" sz="2000" i="1" dirty="0"/>
              <a:t>„aby się ludzie nie zawodzili, pożyczając pieniędzy super bona </a:t>
            </a:r>
            <a:r>
              <a:rPr lang="pl-PL" altLang="pl-PL" sz="2000" i="1" dirty="0" err="1"/>
              <a:t>onerata</a:t>
            </a:r>
            <a:r>
              <a:rPr lang="pl-PL" altLang="pl-PL" sz="2000" i="1" dirty="0"/>
              <a:t>: postanawiamy, iż kto będzie miał pierwszy prawo i zapis ad bona </a:t>
            </a:r>
            <a:r>
              <a:rPr lang="pl-PL" altLang="pl-PL" sz="2000" i="1" dirty="0" err="1"/>
              <a:t>aliqua</a:t>
            </a:r>
            <a:r>
              <a:rPr lang="pl-PL" altLang="pl-PL" sz="2000" i="1" dirty="0"/>
              <a:t>, tego będzie </a:t>
            </a:r>
            <a:r>
              <a:rPr lang="pl-PL" altLang="pl-PL" sz="2000" i="1" dirty="0" err="1"/>
              <a:t>potioritas</a:t>
            </a:r>
            <a:r>
              <a:rPr lang="pl-PL" altLang="pl-PL" sz="2000" i="1"/>
              <a:t> (</a:t>
            </a:r>
            <a:r>
              <a:rPr lang="pl-PL" altLang="pl-PL" sz="2000" i="1" dirty="0"/>
              <a:t>pierwszeństwo, lepszość), i choćby też kto </a:t>
            </a:r>
            <a:r>
              <a:rPr lang="pl-PL" altLang="pl-PL" sz="2000" i="1" dirty="0" err="1"/>
              <a:t>przezyski</a:t>
            </a:r>
            <a:r>
              <a:rPr lang="pl-PL" altLang="pl-PL" sz="2000" i="1" dirty="0"/>
              <a:t> i posesję za pośledniejszym zapisem otrzymał, tedy pierwszego zapisu summa i </a:t>
            </a:r>
            <a:r>
              <a:rPr lang="pl-PL" altLang="pl-PL" sz="2000" i="1" dirty="0" err="1"/>
              <a:t>przezyski</a:t>
            </a:r>
            <a:r>
              <a:rPr lang="pl-PL" altLang="pl-PL" sz="2000" i="1" dirty="0"/>
              <a:t> mają być ważniejsze i naprzód iść.” „To też warujemy, iż jeśliby były jakie zapisy na zmowie, ku oszukaniu kredytorów uczynione, albo z jakiej przyczyny podejrzane, tedy o to będzie wolno prawem czynić drugim kredytorom, którym by się ten zapis zdał być ku szkodzie.”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45405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PRAWO OBLIGACYJNE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ZOBOWIĄZANIA</a:t>
            </a:r>
          </a:p>
        </p:txBody>
      </p:sp>
    </p:spTree>
    <p:extLst>
      <p:ext uri="{BB962C8B-B14F-4D97-AF65-F5344CB8AC3E}">
        <p14:creationId xmlns:p14="http://schemas.microsoft.com/office/powerpoint/2010/main" val="28578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ŹRÓDŁA ZOBOWIĄZAŃ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EX CONTRACTU:                                                  EX DELICTO:</a:t>
            </a:r>
          </a:p>
          <a:p>
            <a:r>
              <a:rPr lang="pl-PL" dirty="0"/>
              <a:t>-sprzedaż (zadatek)                                           -delikty prywatne</a:t>
            </a:r>
          </a:p>
          <a:p>
            <a:r>
              <a:rPr lang="pl-PL" dirty="0"/>
              <a:t>-użyczenie (bezpłatnie)                                      -delikty publiczne</a:t>
            </a:r>
          </a:p>
          <a:p>
            <a:r>
              <a:rPr lang="pl-PL" dirty="0"/>
              <a:t>-pożyczka</a:t>
            </a:r>
          </a:p>
          <a:p>
            <a:r>
              <a:rPr lang="pl-PL" dirty="0"/>
              <a:t>-najem (czynsz)                                      Obowiązek odszkodowania (zasada winy):</a:t>
            </a:r>
          </a:p>
          <a:p>
            <a:r>
              <a:rPr lang="pl-PL" dirty="0"/>
              <a:t>-dzierżawa (czynsz)                                       a) zapłata za szkodę</a:t>
            </a:r>
          </a:p>
          <a:p>
            <a:r>
              <a:rPr lang="pl-PL" dirty="0"/>
              <a:t>-zlecenie                                                       b) zwrot rzeczy</a:t>
            </a:r>
          </a:p>
          <a:p>
            <a:r>
              <a:rPr lang="pl-PL" dirty="0"/>
              <a:t>-przechowanie (sekwestr)</a:t>
            </a:r>
          </a:p>
          <a:p>
            <a:r>
              <a:rPr lang="pl-PL" dirty="0"/>
              <a:t>-umowa o dzieło (kara umowna „zakład”, </a:t>
            </a:r>
            <a:r>
              <a:rPr lang="pl-PL"/>
              <a:t>vadium)</a:t>
            </a:r>
            <a:endParaRPr lang="pl-PL" dirty="0"/>
          </a:p>
          <a:p>
            <a:r>
              <a:rPr lang="pl-PL" dirty="0"/>
              <a:t>-umowa spółki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248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6CF10-2A9D-3D4B-BF90-454713E2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4F7736-05D9-3C4F-9D6C-6E4868DB3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60351"/>
            <a:ext cx="8229600" cy="58658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pl-PL" altLang="pl-PL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pl-PL" altLang="pl-PL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BARTŁOMIEJ GROICKI NA TEMAT KOBIETY BRZEMIENNEJ I NASCITURUSA (</a:t>
            </a:r>
            <a:r>
              <a:rPr lang="pl-PL" altLang="pl-PL" b="1" i="1" dirty="0">
                <a:latin typeface="Tahoma" panose="020B0604030504040204" pitchFamily="34" charset="0"/>
                <a:cs typeface="Tahoma" panose="020B0604030504040204" pitchFamily="34" charset="0"/>
              </a:rPr>
              <a:t>Tytuły prawa </a:t>
            </a:r>
            <a:r>
              <a:rPr lang="pl-PL" altLang="pl-PL" b="1" i="1" dirty="0" err="1">
                <a:latin typeface="Tahoma" panose="020B0604030504040204" pitchFamily="34" charset="0"/>
                <a:cs typeface="Tahoma" panose="020B0604030504040204" pitchFamily="34" charset="0"/>
              </a:rPr>
              <a:t>majdeburskiego</a:t>
            </a: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, wyd. Lwów 1761, s. 74).</a:t>
            </a:r>
            <a:endParaRPr lang="pl-PL" altLang="pl-PL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pl-PL" altLang="pl-PL" sz="2400" b="1" dirty="0"/>
          </a:p>
          <a:p>
            <a:pPr marL="0" indent="0">
              <a:buNone/>
              <a:defRPr/>
            </a:pPr>
            <a:endParaRPr lang="pl-PL" altLang="pl-PL" sz="2400" b="1" dirty="0"/>
          </a:p>
          <a:p>
            <a:pPr marL="0" indent="0">
              <a:buNone/>
              <a:defRPr/>
            </a:pPr>
            <a:endParaRPr lang="pl-PL" altLang="pl-PL" sz="2400" b="1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1974851"/>
            <a:ext cx="576262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00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160F2D-410B-C24F-95E2-333F37824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489585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OSOBY PRAWNE: KORPORACJE I FUNDACJE 1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Rozwój doktryny: XII w. glosatorzy okręg miejski osobą prawną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XIII w. komentatorzy teoria osoby fikcyjnej, oderwanej od osób ją tworzących; do XVII w., potem zastąpiona teoria umowy społecznej, w XIX w. nowe koncepcje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Korporacje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Wspólnoty sąsiedzkie: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opola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– wspólne obowiązki wynikające z prawa książęcego, np. danina opolna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Wspólnoty stanowo- terytorialne: ziemie (w okresie rozbicia dzielnicowego księstwa dzielnicowe, reprezentacja przez lokalnych baronów świeckich i duchownych), miasta, wsie, instytuty kościelne (parafie, biskupstwa, są to tzw. osoby moralne – „Samodzielne podmioty prawa oderwane od osób, które je kiedyś tworzyły”; problem reprezentacji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Państwo: „zorganizowana wspólnota terytorialna mieszkańców podległa jednej władzy książęcej lub królewskiej”; stopniowa ewolucja: przedmiot prawa (Gall Anonim; podmiot w osobie księcia) 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Res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publica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(bł. Wincenty) 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Corona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Regni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Poloniae</a:t>
            </a:r>
            <a:endParaRPr lang="pl-PL" altLang="pl-PL" sz="1600" i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Wspólnoty zawodowe: cechy, gildie kupieckie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Wspólnoty narodowościowe i religijne: Żydzi, Ormanie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narodowościowe i religijne: Żydzi, Ormanie</a:t>
            </a:r>
          </a:p>
        </p:txBody>
      </p:sp>
    </p:spTree>
    <p:extLst>
      <p:ext uri="{BB962C8B-B14F-4D97-AF65-F5344CB8AC3E}">
        <p14:creationId xmlns:p14="http://schemas.microsoft.com/office/powerpoint/2010/main" val="268309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ADE690-130A-E344-9BB6-2DE1621E0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2735263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OSOBY PRAWNE: KORPORACJE I FUNDACJE 2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Korporacje c.d.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Uznanie osobowości albo drogą tradycji albo przywilejem; II poł. XVIII w. kompanie handlowe uzyskiwały osobowość na drodze prawodawstwa królewskiego albo sejmowego.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altLang="pl-PL" sz="1600" u="sng" dirty="0">
                <a:latin typeface="Tahoma" panose="020B0604030504040204" pitchFamily="34" charset="0"/>
                <a:cs typeface="Tahoma" panose="020B0604030504040204" pitchFamily="34" charset="0"/>
              </a:rPr>
              <a:t>Fundacje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 mniej popularne, od 1669 r. wymóg sejmu do założenia korporacji z dóbr ziemskich.</a:t>
            </a:r>
          </a:p>
        </p:txBody>
      </p:sp>
    </p:spTree>
    <p:extLst>
      <p:ext uri="{BB962C8B-B14F-4D97-AF65-F5344CB8AC3E}">
        <p14:creationId xmlns:p14="http://schemas.microsoft.com/office/powerpoint/2010/main" val="349505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FF08CD-4748-E044-848E-CCD9CE03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775D2A-407A-5A4F-BA11-11213D9B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38131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pl-PL" altLang="pl-PL" b="1" dirty="0">
                <a:latin typeface="Tahoma" panose="020B0604030504040204" pitchFamily="34" charset="0"/>
                <a:cs typeface="Tahoma" panose="020B0604030504040204" pitchFamily="34" charset="0"/>
              </a:rPr>
              <a:t>PRAWO MAŁŻEŃSKIE OSOBOWE 1</a:t>
            </a:r>
          </a:p>
          <a:p>
            <a:pPr marL="0" indent="0">
              <a:buNone/>
              <a:defRPr/>
            </a:pPr>
            <a:endParaRPr lang="pl-PL" altLang="pl-PL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Reguluje stosunki osobowe między małżonkami</a:t>
            </a:r>
          </a:p>
          <a:p>
            <a:pPr marL="0" indent="0">
              <a:buNone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Od XIII w. charakter wyznaniowy</a:t>
            </a:r>
          </a:p>
          <a:p>
            <a:pPr marL="0" indent="0">
              <a:buNone/>
              <a:defRPr/>
            </a:pPr>
            <a:endParaRPr lang="pl-PL" altLang="pl-PL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pl-PL" altLang="pl-PL" sz="1600" b="1" dirty="0">
                <a:latin typeface="Tahoma" panose="020B0604030504040204" pitchFamily="34" charset="0"/>
                <a:cs typeface="Tahoma" panose="020B0604030504040204" pitchFamily="34" charset="0"/>
              </a:rPr>
              <a:t>Świecka forma zawarcia małżeństwa (wczesne średniowiecze)</a:t>
            </a:r>
          </a:p>
          <a:p>
            <a:pPr marL="0" indent="0">
              <a:buFontTx/>
              <a:buChar char="-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Zawarcie poprzez: pożycie, porwanie (skargi na synodzie wrocławskim w 1248 r. legata papieskiego), kupno (umowa realna, przekształcenie w kupno władzy, później z ceny kupna wykształca się wiano)</a:t>
            </a:r>
          </a:p>
          <a:p>
            <a:pPr marL="0" indent="0">
              <a:buFontTx/>
              <a:buChar char="-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Dozwolona poligamia, </a:t>
            </a: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snochactwo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, lewirat, zakaz endogamii</a:t>
            </a:r>
          </a:p>
          <a:p>
            <a:pPr marL="0" indent="0">
              <a:buFontTx/>
              <a:buChar char="-"/>
              <a:defRPr/>
            </a:pP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Zmówiny (późniejsze zaręczyny, 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sponsalia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 de futuro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): ustalenie stron, terminu, warunków majątkowych, wzajemne prezenty (obrączka od przyszłego zięcia, różdżka od przyszłego teścia) – traktowane jako zakład </a:t>
            </a:r>
            <a:r>
              <a:rPr lang="pl-PL" altLang="pl-PL" sz="1600" i="1" dirty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l-PL" altLang="pl-PL" sz="1600" i="1" dirty="0" err="1">
                <a:latin typeface="Tahoma" panose="020B0604030504040204" pitchFamily="34" charset="0"/>
                <a:cs typeface="Tahoma" panose="020B0604030504040204" pitchFamily="34" charset="0"/>
              </a:rPr>
              <a:t>vadium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); kary za zerwanie</a:t>
            </a:r>
          </a:p>
          <a:p>
            <a:pPr marL="0" indent="0">
              <a:buFontTx/>
              <a:buChar char="-"/>
              <a:defRPr/>
            </a:pPr>
            <a:r>
              <a:rPr lang="pl-PL" altLang="pl-PL" sz="1600" dirty="0" err="1">
                <a:latin typeface="Tahoma" panose="020B0604030504040204" pitchFamily="34" charset="0"/>
                <a:cs typeface="Tahoma" panose="020B0604030504040204" pitchFamily="34" charset="0"/>
              </a:rPr>
              <a:t>Zdawiny</a:t>
            </a:r>
            <a:r>
              <a:rPr lang="pl-PL" altLang="pl-PL" sz="1600" dirty="0">
                <a:latin typeface="Tahoma" panose="020B0604030504040204" pitchFamily="34" charset="0"/>
                <a:cs typeface="Tahoma" panose="020B0604030504040204" pitchFamily="34" charset="0"/>
              </a:rPr>
              <a:t>; przenosiny, pokładziny</a:t>
            </a:r>
          </a:p>
        </p:txBody>
      </p:sp>
    </p:spTree>
    <p:extLst>
      <p:ext uri="{BB962C8B-B14F-4D97-AF65-F5344CB8AC3E}">
        <p14:creationId xmlns:p14="http://schemas.microsoft.com/office/powerpoint/2010/main" val="81930192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487</TotalTime>
  <Words>4826</Words>
  <Application>Microsoft Office PowerPoint</Application>
  <PresentationFormat>Panoramiczny</PresentationFormat>
  <Paragraphs>381</Paragraphs>
  <Slides>55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63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Faseta</vt:lpstr>
      <vt:lpstr>PRAWO OSOBOWE, MAŁŻEŃSKIE, RODZINNE  I OPIEKUŃCZE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  <vt:lpstr>Prezentacja programu PowerPoint</vt:lpstr>
      <vt:lpstr>Prezentacja programu PowerPoint</vt:lpstr>
      <vt:lpstr>SYSTEMY MAŁŻEŃSKIEGO PRAWA MAJĄTKOWEGO</vt:lpstr>
      <vt:lpstr> PRAWO MAŁŻEŃSKIE MAJĄTKOWE</vt:lpstr>
      <vt:lpstr>Prezentacja programu PowerPoint</vt:lpstr>
      <vt:lpstr>Prezentacja programu PowerPoint</vt:lpstr>
      <vt:lpstr>Prezentacja programu PowerPoint</vt:lpstr>
      <vt:lpstr>Prezentacja programu PowerPoint</vt:lpstr>
      <vt:lpstr>STATUT WARCKI O OPIECE TESTAMENTOWEJ - 1423</vt:lpstr>
      <vt:lpstr>Prezentacja programu PowerPoint</vt:lpstr>
      <vt:lpstr>Prezentacja programu PowerPoint</vt:lpstr>
      <vt:lpstr>PRAWO SPADKOWE</vt:lpstr>
      <vt:lpstr>DZIEDZICZENIE USTAWOWE (BEZTESTAMENTOWE)</vt:lpstr>
      <vt:lpstr>PROBLEMATYKA UPRAWNIEŃ WSPÓŁMAŁŻONKA</vt:lpstr>
      <vt:lpstr>STATUT WARCKI O UPRAWNIENIACH WDOWY - 1423</vt:lpstr>
      <vt:lpstr>STATUT WARCKI O UPRAWNIENIACH WDOWY - 1423</vt:lpstr>
      <vt:lpstr> WDOWA BEZ OPRAWY </vt:lpstr>
      <vt:lpstr>DZIEDZICZENIE USTAWOWE (BEZTESTAMENTOWE)</vt:lpstr>
      <vt:lpstr>DZIEDZICZENIE USTAWOWE (BEZTESTAMENTOWE)</vt:lpstr>
      <vt:lpstr>DZIEDZICZENIE TESTAMENTOWE PRAWO ZIEMSKIE</vt:lpstr>
      <vt:lpstr> ORDYNACJE</vt:lpstr>
      <vt:lpstr>Oryginał konstytucji o ustanowieniu Ordynacji Zamoyskiej - 1589</vt:lpstr>
      <vt:lpstr>PRAWO ZIEMSKIE</vt:lpstr>
      <vt:lpstr>PRAWO RZECZOWE</vt:lpstr>
      <vt:lpstr> PRAWA DO RZECZY</vt:lpstr>
      <vt:lpstr> OCHRONA POSIADANIA</vt:lpstr>
      <vt:lpstr> WŁASNOŚĆ</vt:lpstr>
      <vt:lpstr>DOBRA NA PRAWIE RYCERSKIM USTAWA AMORTYZACYJNA 1635 R. </vt:lpstr>
      <vt:lpstr>STATUTY KAZIMIERZA WIELKIEGO DAWNOŚĆ  (tłum. Świętosława z Wojcieszyna-XV w.)</vt:lpstr>
      <vt:lpstr>STATUTY KAZIMIERZA WIELKIEGO DAWNOŚĆ  (tłum. Świętosława z Wojcieszyna-XV w.)</vt:lpstr>
      <vt:lpstr>WSPÓŁWŁASNOŚĆ</vt:lpstr>
      <vt:lpstr>OGRANICZENIA PRAWA WŁASNOŚCI</vt:lpstr>
      <vt:lpstr> PRAWA SĄSIEDZKIE</vt:lpstr>
      <vt:lpstr>PRAWA NA RZECZY CUDZEJ</vt:lpstr>
      <vt:lpstr>SŁUŻEBNOŚCI (WOLNOŚCI) UŻYTKOWANIE</vt:lpstr>
      <vt:lpstr>UMOWA DOŻYWOCIA FORMULA PROCESSUS – 1523 R.</vt:lpstr>
      <vt:lpstr> CIĘŻARY REALNE</vt:lpstr>
      <vt:lpstr>FORMULARZ USTANOWIENIA WYDERKAFU FORMULA PROCESSUS – 1523 R.</vt:lpstr>
      <vt:lpstr>LICHWA ŻYDOWSKA STATUTY KAZIMIERZA WIELKIEGO</vt:lpstr>
      <vt:lpstr>WŁASNOŚĆ A ZASTAW PRAWA ZIEMI ŁĘCZYCKIEJ (1 poł. XV w.)</vt:lpstr>
      <vt:lpstr>ZASTAW</vt:lpstr>
      <vt:lpstr>HIPOTEKA</vt:lpstr>
      <vt:lpstr>USTAWA O WAŻNOŚCI ZAPISÓW 1588 r. </vt:lpstr>
      <vt:lpstr>PRAWO OBLIGACYJNE</vt:lpstr>
      <vt:lpstr>ŹRÓDŁA ZOBOWIĄZAŃ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wpia</dc:creator>
  <cp:lastModifiedBy>Jakob Maziarz</cp:lastModifiedBy>
  <cp:revision>65</cp:revision>
  <dcterms:created xsi:type="dcterms:W3CDTF">2018-12-09T10:18:28Z</dcterms:created>
  <dcterms:modified xsi:type="dcterms:W3CDTF">2019-04-13T14:24:57Z</dcterms:modified>
</cp:coreProperties>
</file>