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73" r:id="rId13"/>
    <p:sldId id="274" r:id="rId14"/>
    <p:sldId id="267" r:id="rId15"/>
    <p:sldId id="268" r:id="rId16"/>
    <p:sldId id="269" r:id="rId17"/>
    <p:sldId id="270" r:id="rId18"/>
    <p:sldId id="271" r:id="rId19"/>
    <p:sldId id="272" r:id="rId20"/>
    <p:sldId id="275" r:id="rId21"/>
    <p:sldId id="281" r:id="rId22"/>
    <p:sldId id="276" r:id="rId23"/>
    <p:sldId id="277" r:id="rId24"/>
    <p:sldId id="278" r:id="rId25"/>
    <p:sldId id="279" r:id="rId26"/>
    <p:sldId id="280" r:id="rId27"/>
    <p:sldId id="282" r:id="rId28"/>
    <p:sldId id="283" r:id="rId29"/>
    <p:sldId id="284" r:id="rId30"/>
    <p:sldId id="293" r:id="rId31"/>
    <p:sldId id="285" r:id="rId32"/>
    <p:sldId id="299" r:id="rId33"/>
    <p:sldId id="295" r:id="rId34"/>
    <p:sldId id="302" r:id="rId35"/>
    <p:sldId id="286" r:id="rId36"/>
    <p:sldId id="292" r:id="rId37"/>
    <p:sldId id="294" r:id="rId38"/>
    <p:sldId id="287" r:id="rId39"/>
    <p:sldId id="301" r:id="rId40"/>
    <p:sldId id="290" r:id="rId41"/>
    <p:sldId id="291" r:id="rId42"/>
    <p:sldId id="298" r:id="rId43"/>
    <p:sldId id="296" r:id="rId44"/>
    <p:sldId id="297" r:id="rId45"/>
    <p:sldId id="288" r:id="rId46"/>
    <p:sldId id="289" r:id="rId47"/>
    <p:sldId id="300" r:id="rId48"/>
    <p:sldId id="304" r:id="rId49"/>
    <p:sldId id="305" r:id="rId50"/>
    <p:sldId id="306" r:id="rId51"/>
    <p:sldId id="309" r:id="rId52"/>
    <p:sldId id="307" r:id="rId53"/>
    <p:sldId id="308" r:id="rId54"/>
    <p:sldId id="310" r:id="rId55"/>
    <p:sldId id="303" r:id="rId56"/>
    <p:sldId id="311" r:id="rId57"/>
    <p:sldId id="315" r:id="rId58"/>
    <p:sldId id="316" r:id="rId59"/>
    <p:sldId id="317"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smtClean="0"/>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smtClean="0"/>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4/11/2019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smtClean="0"/>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4/11/2019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4/11/2019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3600" dirty="0">
                <a:latin typeface="Algerian" panose="04020705040A02060702" pitchFamily="82" charset="0"/>
              </a:rPr>
              <a:t>HISTORIA PAŃSTWA I PRAWA POLSKIEGO</a:t>
            </a:r>
            <a:br>
              <a:rPr lang="pl-PL" sz="3600" dirty="0">
                <a:latin typeface="Algerian" panose="04020705040A02060702" pitchFamily="82" charset="0"/>
              </a:rPr>
            </a:br>
            <a:r>
              <a:rPr lang="pl-PL" sz="3600" dirty="0">
                <a:latin typeface="Algerian" panose="04020705040A02060702" pitchFamily="82" charset="0"/>
              </a:rPr>
              <a:t>2018/19</a:t>
            </a:r>
            <a:br>
              <a:rPr lang="pl-PL" sz="3600" dirty="0">
                <a:latin typeface="Algerian" panose="04020705040A02060702" pitchFamily="82" charset="0"/>
              </a:rPr>
            </a:br>
            <a:r>
              <a:rPr lang="pl-PL" sz="3600" dirty="0">
                <a:latin typeface="Algerian" panose="04020705040A02060702" pitchFamily="82" charset="0"/>
              </a:rPr>
              <a:t/>
            </a:r>
            <a:br>
              <a:rPr lang="pl-PL" sz="3600" dirty="0">
                <a:latin typeface="Algerian" panose="04020705040A02060702" pitchFamily="82" charset="0"/>
              </a:rPr>
            </a:br>
            <a:r>
              <a:rPr lang="pl-PL" sz="3600" dirty="0">
                <a:latin typeface="Algerian" panose="04020705040A02060702" pitchFamily="82" charset="0"/>
              </a:rPr>
              <a:t>WYKŁAD:</a:t>
            </a:r>
            <a:br>
              <a:rPr lang="pl-PL" sz="3600" dirty="0">
                <a:latin typeface="Algerian" panose="04020705040A02060702" pitchFamily="82" charset="0"/>
              </a:rPr>
            </a:br>
            <a:r>
              <a:rPr lang="pl-PL" sz="3600" dirty="0">
                <a:latin typeface="Algerian" panose="04020705040A02060702" pitchFamily="82" charset="0"/>
              </a:rPr>
              <a:t/>
            </a:r>
            <a:br>
              <a:rPr lang="pl-PL" sz="3600" dirty="0">
                <a:latin typeface="Algerian" panose="04020705040A02060702" pitchFamily="82" charset="0"/>
              </a:rPr>
            </a:br>
            <a:r>
              <a:rPr lang="pl-PL" sz="3600" dirty="0">
                <a:latin typeface="Algerian" panose="04020705040A02060702" pitchFamily="82" charset="0"/>
              </a:rPr>
              <a:t>HISTORIA PRAWA</a:t>
            </a:r>
            <a:endParaRPr lang="pl-PL" sz="3600" dirty="0"/>
          </a:p>
        </p:txBody>
      </p:sp>
      <p:sp>
        <p:nvSpPr>
          <p:cNvPr id="3" name="Podtytuł 2"/>
          <p:cNvSpPr>
            <a:spLocks noGrp="1"/>
          </p:cNvSpPr>
          <p:nvPr>
            <p:ph type="subTitle" idx="1"/>
          </p:nvPr>
        </p:nvSpPr>
        <p:spPr/>
        <p:txBody>
          <a:bodyPr/>
          <a:lstStyle/>
          <a:p>
            <a:pPr algn="ctr"/>
            <a:endParaRPr lang="pl-PL" dirty="0" smtClean="0"/>
          </a:p>
          <a:p>
            <a:pPr algn="ctr"/>
            <a:r>
              <a:rPr lang="pl-PL" dirty="0" smtClean="0"/>
              <a:t>POSTĘPOWANIE SĄDOWE</a:t>
            </a:r>
            <a:endParaRPr lang="pl-PL" dirty="0"/>
          </a:p>
        </p:txBody>
      </p:sp>
    </p:spTree>
    <p:extLst>
      <p:ext uri="{BB962C8B-B14F-4D97-AF65-F5344CB8AC3E}">
        <p14:creationId xmlns:p14="http://schemas.microsoft.com/office/powerpoint/2010/main" val="253612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Przebieg procesu</a:t>
            </a:r>
            <a:endParaRPr lang="pl-PL" dirty="0"/>
          </a:p>
        </p:txBody>
      </p:sp>
      <p:sp>
        <p:nvSpPr>
          <p:cNvPr id="3" name="Symbol zastępczy zawartości 2"/>
          <p:cNvSpPr>
            <a:spLocks noGrp="1"/>
          </p:cNvSpPr>
          <p:nvPr>
            <p:ph idx="1"/>
          </p:nvPr>
        </p:nvSpPr>
        <p:spPr/>
        <p:txBody>
          <a:bodyPr>
            <a:normAutofit fontScale="70000" lnSpcReduction="20000"/>
          </a:bodyPr>
          <a:lstStyle/>
          <a:p>
            <a:pPr marL="457200" indent="-457200">
              <a:buAutoNum type="arabicPeriod"/>
            </a:pPr>
            <a:r>
              <a:rPr lang="pl-PL" dirty="0" smtClean="0"/>
              <a:t>SKARGA/POZEW POWODA</a:t>
            </a:r>
          </a:p>
          <a:p>
            <a:pPr marL="457200" indent="-457200">
              <a:buAutoNum type="arabicPeriod"/>
            </a:pPr>
            <a:r>
              <a:rPr lang="pl-PL" dirty="0" smtClean="0"/>
              <a:t>POSTAWA POZWANEGO – NIEOBECNOŚĆ NA TERMINIE ROZPRAWY:</a:t>
            </a:r>
          </a:p>
          <a:p>
            <a:r>
              <a:rPr lang="pl-PL" b="1" dirty="0"/>
              <a:t>[4.4] </a:t>
            </a:r>
            <a:r>
              <a:rPr lang="pl-PL" dirty="0"/>
              <a:t>Jeśli pozwany nie stawi się w wyznaczonym dniu przed sędzią, płaci on karę 6 grzywien. Wówczas musi on [skarżący] </a:t>
            </a:r>
            <a:r>
              <a:rPr lang="pl-PL" dirty="0" err="1"/>
              <a:t>zapozwać</a:t>
            </a:r>
            <a:r>
              <a:rPr lang="pl-PL" dirty="0"/>
              <a:t> go ponownie przez komornika albo przez znak sędziego. Jeśli [i] wówczas [pozwany] nie stawi się w wyznaczonym sobie dniu, to płaci ponownie 6 grzywien. I wtedy musi [oskarżyciel] </a:t>
            </a:r>
            <a:r>
              <a:rPr lang="pl-PL" dirty="0" err="1"/>
              <a:t>zapozwać</a:t>
            </a:r>
            <a:r>
              <a:rPr lang="pl-PL" dirty="0"/>
              <a:t> go po raz trzeci, w taki sam sposób, jak to wyżej powiedziano. </a:t>
            </a:r>
          </a:p>
          <a:p>
            <a:r>
              <a:rPr lang="pl-PL" b="1" dirty="0"/>
              <a:t>[4.5] </a:t>
            </a:r>
            <a:r>
              <a:rPr lang="pl-PL" dirty="0"/>
              <a:t>Jeśli ponownie się nie stawi [pozwany], wówczas skarżący uzyskuje pełne potwierdzenie swej skargi. [Wówczas] sędzia winien zarządzić ciążenie go, tak za jego kary sądowe, jak i wierzytelność skarżącego. </a:t>
            </a:r>
            <a:endParaRPr lang="pl-PL" dirty="0" smtClean="0"/>
          </a:p>
          <a:p>
            <a:r>
              <a:rPr lang="pl-PL" dirty="0" smtClean="0"/>
              <a:t>DYLACJA/ODROCZENIE</a:t>
            </a:r>
            <a:endParaRPr lang="pl-PL" dirty="0"/>
          </a:p>
          <a:p>
            <a:r>
              <a:rPr lang="pl-PL" b="1" dirty="0"/>
              <a:t>[4.6] </a:t>
            </a:r>
            <a:r>
              <a:rPr lang="pl-PL" dirty="0"/>
              <a:t>Jednak usprawiedliwia [niestawiennictwo] pozwanego człowieka choroba, uwięzienie i służba u panującego.     </a:t>
            </a:r>
          </a:p>
          <a:p>
            <a:r>
              <a:rPr lang="pl-PL" b="1" dirty="0"/>
              <a:t>[4.7]</a:t>
            </a:r>
            <a:r>
              <a:rPr lang="pl-PL" dirty="0"/>
              <a:t>Która z przyczyn wymienionych była przeszkodą uniemożliwiającą mu stawiennictwo, tego musi dowodzić samotrzeć, z tymi ludźmi, których sam [pozwany] wskaże i na których przyzwoli sędzia.   </a:t>
            </a:r>
            <a:endParaRPr lang="pl-PL" dirty="0" smtClean="0"/>
          </a:p>
          <a:p>
            <a:pPr algn="ctr"/>
            <a:r>
              <a:rPr lang="pl-PL" dirty="0" smtClean="0">
                <a:solidFill>
                  <a:srgbClr val="FF0000"/>
                </a:solidFill>
              </a:rPr>
              <a:t>KARA ZA NIESTAWIENNICTWO </a:t>
            </a:r>
            <a:r>
              <a:rPr lang="pl-PL" dirty="0"/>
              <a:t>  </a:t>
            </a:r>
            <a:r>
              <a:rPr lang="pl-PL" dirty="0" smtClean="0">
                <a:solidFill>
                  <a:srgbClr val="FF0000"/>
                </a:solidFill>
              </a:rPr>
              <a:t>- NIESTANNE</a:t>
            </a:r>
            <a:endParaRPr lang="pl-PL" dirty="0">
              <a:solidFill>
                <a:srgbClr val="FF0000"/>
              </a:solidFill>
            </a:endParaRPr>
          </a:p>
          <a:p>
            <a:pPr marL="0" indent="0">
              <a:buNone/>
            </a:pPr>
            <a:endParaRPr lang="pl-PL" dirty="0" smtClean="0"/>
          </a:p>
          <a:p>
            <a:pPr marL="0" indent="0">
              <a:buNone/>
            </a:pPr>
            <a:r>
              <a:rPr lang="pl-PL" dirty="0"/>
              <a:t>http://ihp.wpia.uw.edu.pl/?material=teksty-zrodlowe-z-historii-prawa-i-ustroju-polskiego</a:t>
            </a:r>
            <a:endParaRPr lang="pl-PL"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81042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Przebieg procesu</a:t>
            </a:r>
            <a:endParaRPr lang="pl-PL" dirty="0"/>
          </a:p>
        </p:txBody>
      </p:sp>
      <p:sp>
        <p:nvSpPr>
          <p:cNvPr id="3" name="Symbol zastępczy zawartości 2"/>
          <p:cNvSpPr>
            <a:spLocks noGrp="1"/>
          </p:cNvSpPr>
          <p:nvPr>
            <p:ph idx="1"/>
          </p:nvPr>
        </p:nvSpPr>
        <p:spPr/>
        <p:txBody>
          <a:bodyPr>
            <a:normAutofit/>
          </a:bodyPr>
          <a:lstStyle/>
          <a:p>
            <a:pPr algn="ctr"/>
            <a:r>
              <a:rPr lang="pl-PL" sz="4400" dirty="0"/>
              <a:t>ODPOWIEDŹ  </a:t>
            </a:r>
            <a:r>
              <a:rPr lang="pl-PL" sz="4400" dirty="0" smtClean="0"/>
              <a:t>POZWANEGO:</a:t>
            </a:r>
          </a:p>
          <a:p>
            <a:endParaRPr lang="pl-PL" sz="2800" dirty="0"/>
          </a:p>
          <a:p>
            <a:r>
              <a:rPr lang="pl-PL" sz="2800" dirty="0" smtClean="0"/>
              <a:t>1) PRZYZNANIE FAKTÓW</a:t>
            </a:r>
          </a:p>
          <a:p>
            <a:endParaRPr lang="pl-PL" sz="2800" dirty="0" smtClean="0"/>
          </a:p>
          <a:p>
            <a:r>
              <a:rPr lang="pl-PL" sz="2800" dirty="0"/>
              <a:t>2</a:t>
            </a:r>
            <a:r>
              <a:rPr lang="pl-PL" sz="2800" dirty="0" smtClean="0"/>
              <a:t>) </a:t>
            </a:r>
            <a:r>
              <a:rPr lang="pl-PL" sz="2800" dirty="0"/>
              <a:t>NEGACJA</a:t>
            </a:r>
          </a:p>
          <a:p>
            <a:r>
              <a:rPr lang="pl-PL" sz="2800" b="1" dirty="0"/>
              <a:t>[5.1]</a:t>
            </a:r>
            <a:r>
              <a:rPr lang="pl-PL" sz="2800" dirty="0"/>
              <a:t>Jeśli odpowiadając na skargę mówi, że jest niewinny, wówczas pyta go sędzia, czy ma świadka. </a:t>
            </a:r>
          </a:p>
          <a:p>
            <a:endParaRPr lang="pl-PL" dirty="0"/>
          </a:p>
        </p:txBody>
      </p:sp>
    </p:spTree>
    <p:extLst>
      <p:ext uri="{BB962C8B-B14F-4D97-AF65-F5344CB8AC3E}">
        <p14:creationId xmlns:p14="http://schemas.microsoft.com/office/powerpoint/2010/main" val="186244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dowodowe</a:t>
            </a:r>
            <a:br>
              <a:rPr lang="pl-PL" dirty="0" smtClean="0"/>
            </a:br>
            <a:r>
              <a:rPr lang="pl-PL" dirty="0" smtClean="0"/>
              <a:t>zasada bliższości do dowodu</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BLIŻSZOŚĆ DO DOWODU – prawo przedstawienia dowodu; przysługiwało:</a:t>
            </a:r>
          </a:p>
          <a:p>
            <a:r>
              <a:rPr lang="pl-PL" dirty="0" smtClean="0"/>
              <a:t>1) pozwanemu</a:t>
            </a:r>
          </a:p>
          <a:p>
            <a:r>
              <a:rPr lang="pl-PL" dirty="0" smtClean="0"/>
              <a:t>2) osobie wyższej stanem</a:t>
            </a:r>
          </a:p>
          <a:p>
            <a:endParaRPr lang="pl-PL" dirty="0"/>
          </a:p>
          <a:p>
            <a:r>
              <a:rPr lang="pl-PL" dirty="0" smtClean="0"/>
              <a:t>Przeciwieństwo zasady ciężaru dowodu: każdy kto coś twierdzi musi to </a:t>
            </a:r>
            <a:r>
              <a:rPr lang="pl-PL" dirty="0" smtClean="0"/>
              <a:t>udowodnić </a:t>
            </a:r>
            <a:endParaRPr lang="pl-PL" dirty="0"/>
          </a:p>
        </p:txBody>
      </p:sp>
    </p:spTree>
    <p:extLst>
      <p:ext uri="{BB962C8B-B14F-4D97-AF65-F5344CB8AC3E}">
        <p14:creationId xmlns:p14="http://schemas.microsoft.com/office/powerpoint/2010/main" val="195843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Postępowanie dowodowe</a:t>
            </a:r>
            <a:br>
              <a:rPr lang="pl-PL" dirty="0"/>
            </a:br>
            <a:r>
              <a:rPr lang="pl-PL" dirty="0" smtClean="0"/>
              <a:t>formalna teoria dowodowa</a:t>
            </a:r>
            <a:endParaRPr lang="pl-PL" dirty="0"/>
          </a:p>
        </p:txBody>
      </p:sp>
      <p:sp>
        <p:nvSpPr>
          <p:cNvPr id="3" name="Symbol zastępczy zawartości 2"/>
          <p:cNvSpPr>
            <a:spLocks noGrp="1"/>
          </p:cNvSpPr>
          <p:nvPr>
            <p:ph idx="1"/>
          </p:nvPr>
        </p:nvSpPr>
        <p:spPr/>
        <p:txBody>
          <a:bodyPr>
            <a:normAutofit lnSpcReduction="10000"/>
          </a:bodyPr>
          <a:lstStyle/>
          <a:p>
            <a:endParaRPr lang="pl-PL" dirty="0" smtClean="0"/>
          </a:p>
          <a:p>
            <a:r>
              <a:rPr lang="pl-PL" dirty="0" smtClean="0"/>
              <a:t>Każdy dowód miał z góry przez sąd określoną wartość</a:t>
            </a:r>
          </a:p>
          <a:p>
            <a:r>
              <a:rPr lang="pl-PL" dirty="0" smtClean="0"/>
              <a:t>Najwyższą wartość miało </a:t>
            </a:r>
            <a:r>
              <a:rPr lang="pl-PL" dirty="0" smtClean="0"/>
              <a:t>przyznanie się</a:t>
            </a:r>
            <a:endParaRPr lang="pl-PL" dirty="0" smtClean="0"/>
          </a:p>
          <a:p>
            <a:r>
              <a:rPr lang="pl-PL" dirty="0" smtClean="0"/>
              <a:t>Najczęściej spotykane dowody: świadkowie</a:t>
            </a:r>
          </a:p>
          <a:p>
            <a:r>
              <a:rPr lang="pl-PL" dirty="0" smtClean="0"/>
              <a:t>Pod koniec średniowiecza nabiera znaczenia dowód z dokumentu: publiczny (królewski lub sądowy) ewentualnie prywatny (w razie wątpliwości co do autentyczności zaprzysięgano jego autentyczność)</a:t>
            </a:r>
          </a:p>
          <a:p>
            <a:r>
              <a:rPr lang="pl-PL" dirty="0" smtClean="0"/>
              <a:t>Rekognicja (urzędowa relacja o przeprowadzonej czynności sądowej)</a:t>
            </a:r>
          </a:p>
          <a:p>
            <a:r>
              <a:rPr lang="pl-PL" dirty="0" smtClean="0"/>
              <a:t>Wstecz (sprawdzenie w innym sądzie faktu dokonania określonej czynności procesowej i złożenie relacji)</a:t>
            </a:r>
          </a:p>
          <a:p>
            <a:r>
              <a:rPr lang="pl-PL" dirty="0" smtClean="0"/>
              <a:t>Złapanie na gorącym uczynku lub z licem (skradzionymi rzeczami)</a:t>
            </a:r>
            <a:endParaRPr lang="pl-PL" dirty="0"/>
          </a:p>
        </p:txBody>
      </p:sp>
    </p:spTree>
    <p:extLst>
      <p:ext uri="{BB962C8B-B14F-4D97-AF65-F5344CB8AC3E}">
        <p14:creationId xmlns:p14="http://schemas.microsoft.com/office/powerpoint/2010/main" val="3943572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dowodowe</a:t>
            </a:r>
            <a:br>
              <a:rPr lang="pl-PL" dirty="0" smtClean="0"/>
            </a:br>
            <a:r>
              <a:rPr lang="pl-PL" dirty="0" smtClean="0"/>
              <a:t>świadkowie</a:t>
            </a:r>
            <a:endParaRPr lang="pl-PL" dirty="0"/>
          </a:p>
        </p:txBody>
      </p:sp>
      <p:sp>
        <p:nvSpPr>
          <p:cNvPr id="3" name="Symbol zastępczy zawartości 2"/>
          <p:cNvSpPr>
            <a:spLocks noGrp="1"/>
          </p:cNvSpPr>
          <p:nvPr>
            <p:ph idx="1"/>
          </p:nvPr>
        </p:nvSpPr>
        <p:spPr/>
        <p:txBody>
          <a:bodyPr>
            <a:normAutofit/>
          </a:bodyPr>
          <a:lstStyle/>
          <a:p>
            <a:pPr algn="just"/>
            <a:r>
              <a:rPr lang="pl-PL" b="1" dirty="0"/>
              <a:t>[5.2] </a:t>
            </a:r>
            <a:r>
              <a:rPr lang="pl-PL" dirty="0"/>
              <a:t>Jeśli twierdzi, że go ma, wówczas [sędzia] nakazuje mu, by go [świadka] wymienił, podał jego imię. Gdy on ich wymienia, wówczas po podaniu imienia każdego świadka z osobna, sędzia pyta skarżącego, czy go przyjmuje; on może odrzec: tak albo nie. Którego zaś on przyjmuje, tego sędzia poleca zapisać. Kiedy wszyscy są zapisani, wówczas sędzia poleca, by ich stawił czternastego dnia.     </a:t>
            </a:r>
          </a:p>
          <a:p>
            <a:pPr algn="just"/>
            <a:r>
              <a:rPr lang="pl-PL" dirty="0"/>
              <a:t>  </a:t>
            </a:r>
          </a:p>
          <a:p>
            <a:pPr algn="just"/>
            <a:r>
              <a:rPr lang="pl-PL" b="1" dirty="0"/>
              <a:t>[5.4]</a:t>
            </a:r>
            <a:r>
              <a:rPr lang="pl-PL" dirty="0"/>
              <a:t>Jeśli po czternastu nocach stawi się ze swoimi świadkami i tak jak mu polecono przeprowadzi dowód, wówczas jest wolny od zarzutu.     </a:t>
            </a:r>
          </a:p>
          <a:p>
            <a:endParaRPr lang="pl-PL" dirty="0"/>
          </a:p>
        </p:txBody>
      </p:sp>
    </p:spTree>
    <p:extLst>
      <p:ext uri="{BB962C8B-B14F-4D97-AF65-F5344CB8AC3E}">
        <p14:creationId xmlns:p14="http://schemas.microsoft.com/office/powerpoint/2010/main" val="213962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dowodowe</a:t>
            </a:r>
            <a:br>
              <a:rPr lang="pl-PL" dirty="0" smtClean="0"/>
            </a:br>
            <a:r>
              <a:rPr lang="pl-PL" dirty="0" smtClean="0"/>
              <a:t>pojedynek</a:t>
            </a:r>
            <a:endParaRPr lang="pl-PL" dirty="0"/>
          </a:p>
        </p:txBody>
      </p:sp>
      <p:sp>
        <p:nvSpPr>
          <p:cNvPr id="3" name="Symbol zastępczy zawartości 2"/>
          <p:cNvSpPr>
            <a:spLocks noGrp="1"/>
          </p:cNvSpPr>
          <p:nvPr>
            <p:ph idx="1"/>
          </p:nvPr>
        </p:nvSpPr>
        <p:spPr/>
        <p:txBody>
          <a:bodyPr>
            <a:normAutofit/>
          </a:bodyPr>
          <a:lstStyle/>
          <a:p>
            <a:pPr algn="just"/>
            <a:r>
              <a:rPr lang="pl-PL" sz="3200" b="1" dirty="0"/>
              <a:t>[5.6]</a:t>
            </a:r>
            <a:r>
              <a:rPr lang="pl-PL" sz="3200" dirty="0"/>
              <a:t>Jeśliby jednak skarżący początkowo, w chwili wymieniania świadków, zgodził się na nich, lecz następnie zarzucił, że są oni przekupieni (albo wszyscy, albo jeden z nich), wówczas wolno mu powiedzieć: świadkowie są kupieni, nie zgadzam się na nich, dlatego chcę się pojedynkować. Wówczas pierwszy [ze świadków], któremu postawiono [ten] zarzut, </a:t>
            </a:r>
            <a:r>
              <a:rPr lang="pl-PL" sz="3200" dirty="0" smtClean="0"/>
              <a:t>musi </a:t>
            </a:r>
            <a:r>
              <a:rPr lang="pl-PL" sz="3200" dirty="0"/>
              <a:t>się z nim pojedynkować. </a:t>
            </a:r>
          </a:p>
          <a:p>
            <a:pPr algn="just"/>
            <a:endParaRPr lang="pl-PL" sz="3200" dirty="0"/>
          </a:p>
        </p:txBody>
      </p:sp>
    </p:spTree>
    <p:extLst>
      <p:ext uri="{BB962C8B-B14F-4D97-AF65-F5344CB8AC3E}">
        <p14:creationId xmlns:p14="http://schemas.microsoft.com/office/powerpoint/2010/main" val="30918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dowodowe</a:t>
            </a:r>
            <a:br>
              <a:rPr lang="pl-PL" dirty="0" smtClean="0"/>
            </a:br>
            <a:r>
              <a:rPr lang="pl-PL" dirty="0" smtClean="0"/>
              <a:t>pojedynek</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b="1" dirty="0"/>
              <a:t>[23.1]</a:t>
            </a:r>
            <a:r>
              <a:rPr lang="pl-PL" dirty="0"/>
              <a:t>Jeśli sędzia nakazuje odpowiadać temu, przeciw któremu </a:t>
            </a:r>
            <a:r>
              <a:rPr lang="pl-PL" dirty="0" smtClean="0"/>
              <a:t>wnosi się </a:t>
            </a:r>
            <a:r>
              <a:rPr lang="pl-PL" dirty="0"/>
              <a:t>skargę, a on mówi, że jest niewinny, wówczas sędzia go zapytuje, czy ma świadków. [Jeśli nie] wtedy sędzia jemu nakazuje, aby stoczył pojedynek. </a:t>
            </a:r>
          </a:p>
          <a:p>
            <a:pPr algn="just"/>
            <a:r>
              <a:rPr lang="pl-PL" b="1" dirty="0"/>
              <a:t>[23.2]</a:t>
            </a:r>
            <a:r>
              <a:rPr lang="pl-PL" dirty="0"/>
              <a:t>Jeśli ów wówczas powie, że chętnie będzie walczył, to ma [wtedy] zapewnione 14 dni. Jeśli [jednak] obaj chcą się zaraz pojedynkować, [to] sędzia im na to zezwala.     </a:t>
            </a:r>
          </a:p>
          <a:p>
            <a:pPr algn="just"/>
            <a:r>
              <a:rPr lang="pl-PL" b="1" dirty="0"/>
              <a:t>[23.3]</a:t>
            </a:r>
            <a:r>
              <a:rPr lang="pl-PL" dirty="0"/>
              <a:t>Jeśli obaj są chłopami, to oni walczą na kije. Jeśli jednak chłop oskarżył rycerza, wówczas muszą oni walczyć mieczami. Jeśli zaś rycerz skarży chłopa, musi on walczyć na kije.</a:t>
            </a:r>
          </a:p>
          <a:p>
            <a:pPr algn="just"/>
            <a:r>
              <a:rPr lang="pl-PL" b="1" dirty="0"/>
              <a:t>[23.4]</a:t>
            </a:r>
            <a:r>
              <a:rPr lang="pl-PL" dirty="0"/>
              <a:t>Należy im wówczas posypać głowy popiołem, tak by sprawić, żeby ich włosy były pełne popiołu, ile tylko może się [go] w nich utrzymać; a to dlatego, aby popiół - jeśli [pojedynkujący się] zostanie uderzony w głowę - powstrzymywał krew, tak, aby nie spływała mu do oczu i nie przeszkadzała w pojedynku. Także każdy z nich ma mieć tarczę i pod ramieniem poduszkę, dzięki czemu mógłby on wygodniej dźwigać tarczę. I każdy winien mieć kij. Jeśli go upuści, to należy mu znowu go podać.</a:t>
            </a:r>
          </a:p>
          <a:p>
            <a:pPr algn="just"/>
            <a:r>
              <a:rPr lang="pl-PL" b="1" dirty="0"/>
              <a:t>[23.5] </a:t>
            </a:r>
            <a:r>
              <a:rPr lang="pl-PL" dirty="0"/>
              <a:t>1 biją się oni tak długo, aż jeden z nich przyzna, że [walkę] przegrał albo za takiego [pokonanego] zostanie uznany.     </a:t>
            </a:r>
          </a:p>
          <a:p>
            <a:pPr algn="just"/>
            <a:r>
              <a:rPr lang="pl-PL" b="1" dirty="0"/>
              <a:t>[23.6]</a:t>
            </a:r>
            <a:r>
              <a:rPr lang="pl-PL" dirty="0"/>
              <a:t>Jeśli ten, kto drugiego oskarżył, nie osiągnie zwycięstwa, z tego powodu nie płaci kary. </a:t>
            </a:r>
            <a:endParaRPr lang="pl-PL" dirty="0" smtClean="0"/>
          </a:p>
          <a:p>
            <a:pPr algn="just"/>
            <a:r>
              <a:rPr lang="pl-PL" b="1" dirty="0" smtClean="0"/>
              <a:t>[</a:t>
            </a:r>
            <a:r>
              <a:rPr lang="pl-PL" b="1" dirty="0"/>
              <a:t>23.7]</a:t>
            </a:r>
            <a:r>
              <a:rPr lang="pl-PL" dirty="0"/>
              <a:t>Jeśli zostanie pokonany ten, którego oskarżono, musi płacić karę odpowiednio do tego, ile warta jest rzecz, o którą został oskarżony.</a:t>
            </a:r>
          </a:p>
          <a:p>
            <a:endParaRPr lang="pl-PL" dirty="0"/>
          </a:p>
        </p:txBody>
      </p:sp>
    </p:spTree>
    <p:extLst>
      <p:ext uri="{BB962C8B-B14F-4D97-AF65-F5344CB8AC3E}">
        <p14:creationId xmlns:p14="http://schemas.microsoft.com/office/powerpoint/2010/main" val="151509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POSTĘPOWANIE DOWODOWE</a:t>
            </a:r>
            <a:br>
              <a:rPr lang="pl-PL" dirty="0" smtClean="0"/>
            </a:br>
            <a:r>
              <a:rPr lang="pl-PL" dirty="0" smtClean="0"/>
              <a:t>ORDALIA – próba żelaza (1)</a:t>
            </a:r>
            <a:endParaRPr lang="pl-PL" dirty="0"/>
          </a:p>
        </p:txBody>
      </p:sp>
      <p:sp>
        <p:nvSpPr>
          <p:cNvPr id="3" name="Symbol zastępczy zawartości 2"/>
          <p:cNvSpPr>
            <a:spLocks noGrp="1"/>
          </p:cNvSpPr>
          <p:nvPr>
            <p:ph idx="1"/>
          </p:nvPr>
        </p:nvSpPr>
        <p:spPr/>
        <p:txBody>
          <a:bodyPr>
            <a:normAutofit fontScale="85000" lnSpcReduction="10000"/>
          </a:bodyPr>
          <a:lstStyle/>
          <a:p>
            <a:pPr algn="just"/>
            <a:r>
              <a:rPr lang="pl-PL" b="1" dirty="0"/>
              <a:t>[24.1]</a:t>
            </a:r>
            <a:r>
              <a:rPr lang="pl-PL" dirty="0"/>
              <a:t>Jeśli swojemu człowiekowi, który zostaje oskarżony, a nie może mieć świadków, sędzia nakazuje walczyć, a ten odpowiada, że nie może walczyć i w jakikolwiek sposób swojej niezdolności [do pojedynku] dowodzi, wówczas musi on nieść żelazo.</a:t>
            </a:r>
          </a:p>
          <a:p>
            <a:pPr algn="just"/>
            <a:r>
              <a:rPr lang="pl-PL" b="1" dirty="0"/>
              <a:t>[24.2]</a:t>
            </a:r>
            <a:r>
              <a:rPr lang="pl-PL" dirty="0"/>
              <a:t>Są [tego] dwa sposoby. Jeden polega na tym, że kładzie się żelazo, jedno o krok od drugiego, nie za daleko, lecz tak, by można było po nich stawiać [takie] kroki, jakie zazwyczaj się robi. Tak należy zaznaczyć [miejsce] o jeden krok przed pierwszym żelazem, z którego ma on wkroczyć na żelazo, tak w ażeby on przeszedł trzy kroki po żelazie. Żelaza powinny być tak zrobione, jak podeszwa człowieka od pięty aż do środka stopy. </a:t>
            </a:r>
          </a:p>
          <a:p>
            <a:pPr algn="just"/>
            <a:r>
              <a:rPr lang="pl-PL" b="1" dirty="0"/>
              <a:t>[24.3]</a:t>
            </a:r>
            <a:r>
              <a:rPr lang="pl-PL" dirty="0"/>
              <a:t>Jeśli się człowiek poparzy - on jest zwyciężony. Jeśli zaś nie wkroczy na żelazo albo jeśli zrobi jeden krok niewłaściwie - on jest zwyciężony.   </a:t>
            </a:r>
          </a:p>
          <a:p>
            <a:pPr algn="just"/>
            <a:r>
              <a:rPr lang="pl-PL" b="1" dirty="0"/>
              <a:t>[24.4]</a:t>
            </a:r>
            <a:r>
              <a:rPr lang="pl-PL" dirty="0"/>
              <a:t>Należy mu oparzenie opatrzeć woskiem i opiekować się nim troskliwie aż do trzeciego dnia. Tak można stwierdzić, czy jest on poparzony czy nie. </a:t>
            </a:r>
          </a:p>
          <a:p>
            <a:pPr algn="just"/>
            <a:r>
              <a:rPr lang="pl-PL" b="1" dirty="0"/>
              <a:t>[24.5]</a:t>
            </a:r>
            <a:r>
              <a:rPr lang="pl-PL" dirty="0"/>
              <a:t>Człowieka, który ma kroczyć po żelazie, musi prowadzić dwóch ludzi i uczyć go, jak często on chce, po to, by we właściwym czasie on to dobrze umiał i nie pogubił się.</a:t>
            </a:r>
            <a:br>
              <a:rPr lang="pl-PL" dirty="0"/>
            </a:br>
            <a:r>
              <a:rPr lang="pl-PL" dirty="0"/>
              <a:t>Dawniej był zwyczaj, że dwóch obecnych księży, prowadziło człowieka, gdy kroczył po żelazie. Teraz to już wyszło z użycia, dlatego prowadzą go dwaj inni ludzie, kim by oni nie byli.</a:t>
            </a:r>
          </a:p>
          <a:p>
            <a:pPr algn="just"/>
            <a:endParaRPr lang="pl-PL" dirty="0"/>
          </a:p>
        </p:txBody>
      </p:sp>
    </p:spTree>
    <p:extLst>
      <p:ext uri="{BB962C8B-B14F-4D97-AF65-F5344CB8AC3E}">
        <p14:creationId xmlns:p14="http://schemas.microsoft.com/office/powerpoint/2010/main" val="172013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POSTĘPOWANIE DOWODOWE</a:t>
            </a:r>
            <a:br>
              <a:rPr lang="pl-PL" dirty="0"/>
            </a:br>
            <a:r>
              <a:rPr lang="pl-PL" dirty="0"/>
              <a:t>ORDALIA – próba żelaza </a:t>
            </a:r>
            <a:r>
              <a:rPr lang="pl-PL" dirty="0" smtClean="0"/>
              <a:t>(2)</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[24.6]</a:t>
            </a:r>
            <a:r>
              <a:rPr lang="pl-PL" dirty="0"/>
              <a:t>Drugi sposób polega na tym, że żelazo kładzie się na kamieniu albo na żelazie, z wolnym miejscem, tak, aby człowiek mógł żelazo uchwycić od spodu i unieść. Które [żelazo] niesie on trzy kroki.     </a:t>
            </a:r>
          </a:p>
          <a:p>
            <a:r>
              <a:rPr lang="pl-PL" b="1" dirty="0"/>
              <a:t>[24.7]</a:t>
            </a:r>
            <a:r>
              <a:rPr lang="pl-PL" dirty="0"/>
              <a:t>[Jeśli] rzuci je na ziemię wcześniej, to jest pokonany, co do tego, w czym go obwiniono. Tak samo uchodzi za pokonanego jeśli się poparzy.</a:t>
            </a:r>
          </a:p>
          <a:p>
            <a:r>
              <a:rPr lang="pl-PL" b="1" dirty="0"/>
              <a:t>[24.8]</a:t>
            </a:r>
            <a:r>
              <a:rPr lang="pl-PL" dirty="0"/>
              <a:t>Rękę należy mu opatrzeć, jak to zostało wyżej powiedziane.</a:t>
            </a:r>
          </a:p>
          <a:p>
            <a:r>
              <a:rPr lang="pl-PL" b="1" dirty="0"/>
              <a:t>[24.9]</a:t>
            </a:r>
            <a:r>
              <a:rPr lang="pl-PL" dirty="0"/>
              <a:t>Te obydwa żelaza, to pierwsze i to drugie, należy rozżarzyć.</a:t>
            </a:r>
          </a:p>
          <a:p>
            <a:r>
              <a:rPr lang="pl-PL" b="1" dirty="0"/>
              <a:t>[24.10]</a:t>
            </a:r>
            <a:r>
              <a:rPr lang="pl-PL" dirty="0"/>
              <a:t>A kapłan winien je pobłogosławić modlitwą, która tu niżej jest napisana. Gdy przyjdzie kapłan na to miejsce, gdzie ma być rozżarzone żelazo, to winien on tak [samo] miejsce, [jak] i żelazo pokropić święconą wodą, aby odpędzić diabelskie podstępy. Dawniej był zwyczaj odprawiania mszy, która do tego była przeznaczona. Teraz to wyszło z użycia, wszakże winien on odmówić siedem psalmów i następujący </a:t>
            </a:r>
            <a:r>
              <a:rPr lang="pl-PL" dirty="0" smtClean="0"/>
              <a:t>pacierz</a:t>
            </a:r>
            <a:r>
              <a:rPr lang="pl-PL" dirty="0"/>
              <a:t> </a:t>
            </a:r>
          </a:p>
          <a:p>
            <a:r>
              <a:rPr lang="pl-PL" b="1" dirty="0"/>
              <a:t>[24.12]</a:t>
            </a:r>
            <a:r>
              <a:rPr lang="pl-PL" dirty="0"/>
              <a:t>Wszechmogący wieczny Boże, który przenikasz tajemnice serc, błagamy Cię pokornie, aby - jeśli ten człowiek winny jest przestępstw jemu zarzucanych, i mając przez diabła zatwardziałe serce, odważy się rękę swoją położyć na rozpalone żelazo - Twoja najsprawiedliwsza prawda raczyła zaświadczyć, że w jego ciele pokazała się Twoja moc, aby jego dusza została przez skruchę i spowiedź wybawiona. Jeśliby jednak - ufny w jakąś diabelską przewrotność i szalbierstwo - zechciał czyn swój zataić i ukryć, niech Twoja święta prawica zechce całą diabelską chytrość wniwecz obrócić.</a:t>
            </a:r>
          </a:p>
          <a:p>
            <a:r>
              <a:rPr lang="pl-PL" b="1" dirty="0" smtClean="0"/>
              <a:t>[</a:t>
            </a:r>
            <a:r>
              <a:rPr lang="pl-PL" b="1" dirty="0"/>
              <a:t>24.14]</a:t>
            </a:r>
            <a:r>
              <a:rPr lang="pl-PL" dirty="0"/>
              <a:t>Jeśliby ten sąd się odbył i człowiekowi (poddanemu próbie) opatrzy się poświęconym woskiem ręce, wówczas jest wskazane, aby ten człowiek używał wody święconej, a potem, dopóki sąd [boży] nie dojdzie do końca, jest wskazane, aby on do każdej swojej strawy mieszał święconą sól i wodę święconą, i spożywał razem.     </a:t>
            </a:r>
          </a:p>
          <a:p>
            <a:endParaRPr lang="pl-PL" dirty="0"/>
          </a:p>
        </p:txBody>
      </p:sp>
    </p:spTree>
    <p:extLst>
      <p:ext uri="{BB962C8B-B14F-4D97-AF65-F5344CB8AC3E}">
        <p14:creationId xmlns:p14="http://schemas.microsoft.com/office/powerpoint/2010/main" val="4924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dirty="0" smtClean="0"/>
              <a:t/>
            </a:r>
            <a:br>
              <a:rPr lang="pl-PL" sz="4000" dirty="0" smtClean="0"/>
            </a:br>
            <a:r>
              <a:rPr lang="pl-PL" sz="4000" dirty="0" smtClean="0"/>
              <a:t>Postępowanie dowodowe</a:t>
            </a:r>
            <a:br>
              <a:rPr lang="pl-PL" sz="4000" dirty="0" smtClean="0"/>
            </a:br>
            <a:r>
              <a:rPr lang="pl-PL" sz="4000" dirty="0" smtClean="0"/>
              <a:t>WIARYGODNOŚĆ STRONY/ŚWIADKA</a:t>
            </a:r>
            <a:br>
              <a:rPr lang="pl-PL" sz="4000" dirty="0" smtClean="0"/>
            </a:br>
            <a:endParaRPr lang="pl-PL" sz="4000" dirty="0"/>
          </a:p>
        </p:txBody>
      </p:sp>
      <p:sp>
        <p:nvSpPr>
          <p:cNvPr id="3" name="Symbol zastępczy zawartości 2"/>
          <p:cNvSpPr>
            <a:spLocks noGrp="1"/>
          </p:cNvSpPr>
          <p:nvPr>
            <p:ph idx="1"/>
          </p:nvPr>
        </p:nvSpPr>
        <p:spPr/>
        <p:txBody>
          <a:bodyPr/>
          <a:lstStyle/>
          <a:p>
            <a:endParaRPr lang="pl-PL" dirty="0" smtClean="0"/>
          </a:p>
          <a:p>
            <a:pPr algn="just"/>
            <a:r>
              <a:rPr lang="pl-PL" sz="4000" b="1" dirty="0"/>
              <a:t>[26.6]</a:t>
            </a:r>
            <a:r>
              <a:rPr lang="pl-PL" sz="4000" dirty="0"/>
              <a:t>Wszakże niektóry mężczyzna jest tak poważany, że rozstrzyga się sprawę tylko polegając na jego słowie. Tak samo jest z niektórą kobietą.</a:t>
            </a:r>
          </a:p>
          <a:p>
            <a:pPr algn="just"/>
            <a:endParaRPr lang="pl-PL" sz="4000" dirty="0"/>
          </a:p>
        </p:txBody>
      </p:sp>
    </p:spTree>
    <p:extLst>
      <p:ext uri="{BB962C8B-B14F-4D97-AF65-F5344CB8AC3E}">
        <p14:creationId xmlns:p14="http://schemas.microsoft.com/office/powerpoint/2010/main" val="142734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smtClean="0"/>
          </a:p>
          <a:p>
            <a:endParaRPr lang="pl-PL" dirty="0"/>
          </a:p>
          <a:p>
            <a:pPr algn="ctr"/>
            <a:r>
              <a:rPr lang="pl-PL" sz="4000" dirty="0" smtClean="0"/>
              <a:t>Polskie  postępowanie sądowe</a:t>
            </a:r>
            <a:endParaRPr lang="pl-PL" sz="4000" dirty="0"/>
          </a:p>
        </p:txBody>
      </p:sp>
    </p:spTree>
    <p:extLst>
      <p:ext uri="{BB962C8B-B14F-4D97-AF65-F5344CB8AC3E}">
        <p14:creationId xmlns:p14="http://schemas.microsoft.com/office/powerpoint/2010/main" val="3976834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dirty="0" smtClean="0"/>
              <a:t> Proces polski - reforma</a:t>
            </a:r>
            <a:endParaRPr lang="pl-PL" sz="4000" dirty="0"/>
          </a:p>
        </p:txBody>
      </p:sp>
      <p:sp>
        <p:nvSpPr>
          <p:cNvPr id="3" name="Symbol zastępczy tekstu 2"/>
          <p:cNvSpPr>
            <a:spLocks noGrp="1"/>
          </p:cNvSpPr>
          <p:nvPr>
            <p:ph type="body" idx="1"/>
          </p:nvPr>
        </p:nvSpPr>
        <p:spPr/>
        <p:txBody>
          <a:bodyPr/>
          <a:lstStyle/>
          <a:p>
            <a:pPr algn="ctr"/>
            <a:r>
              <a:rPr lang="pl-PL" dirty="0" smtClean="0"/>
              <a:t>Wpływy procesu rzymsko-kanonicznego</a:t>
            </a:r>
            <a:endParaRPr lang="pl-PL" dirty="0"/>
          </a:p>
        </p:txBody>
      </p:sp>
    </p:spTree>
    <p:extLst>
      <p:ext uri="{BB962C8B-B14F-4D97-AF65-F5344CB8AC3E}">
        <p14:creationId xmlns:p14="http://schemas.microsoft.com/office/powerpoint/2010/main" val="1493489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Ferie sądowe</a:t>
            </a:r>
            <a:endParaRPr lang="pl-PL" dirty="0"/>
          </a:p>
        </p:txBody>
      </p:sp>
      <p:sp>
        <p:nvSpPr>
          <p:cNvPr id="3" name="Symbol zastępczy zawartości 2"/>
          <p:cNvSpPr>
            <a:spLocks noGrp="1"/>
          </p:cNvSpPr>
          <p:nvPr>
            <p:ph idx="1"/>
          </p:nvPr>
        </p:nvSpPr>
        <p:spPr/>
        <p:txBody>
          <a:bodyPr>
            <a:normAutofit/>
          </a:bodyPr>
          <a:lstStyle/>
          <a:p>
            <a:r>
              <a:rPr lang="pl-PL" sz="3600" dirty="0" smtClean="0"/>
              <a:t>Solenne (święta kościelne)</a:t>
            </a:r>
          </a:p>
          <a:p>
            <a:r>
              <a:rPr lang="pl-PL" sz="3600" dirty="0" smtClean="0"/>
              <a:t>Żniwne (13.07-24.08)</a:t>
            </a:r>
          </a:p>
          <a:p>
            <a:r>
              <a:rPr lang="pl-PL" sz="3600" dirty="0" smtClean="0"/>
              <a:t>Nadzwyczajne (sejm walny lub sejmiki przedsejmowe, pospolite ruszenie)</a:t>
            </a:r>
            <a:endParaRPr lang="pl-PL" sz="3600" dirty="0"/>
          </a:p>
        </p:txBody>
      </p:sp>
    </p:spTree>
    <p:extLst>
      <p:ext uri="{BB962C8B-B14F-4D97-AF65-F5344CB8AC3E}">
        <p14:creationId xmlns:p14="http://schemas.microsoft.com/office/powerpoint/2010/main" val="59761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Zastępcy procesowi</a:t>
            </a:r>
            <a:endParaRPr lang="pl-PL" dirty="0"/>
          </a:p>
        </p:txBody>
      </p:sp>
      <p:sp>
        <p:nvSpPr>
          <p:cNvPr id="3" name="Symbol zastępczy zawartości 2"/>
          <p:cNvSpPr>
            <a:spLocks noGrp="1"/>
          </p:cNvSpPr>
          <p:nvPr>
            <p:ph idx="1"/>
          </p:nvPr>
        </p:nvSpPr>
        <p:spPr/>
        <p:txBody>
          <a:bodyPr/>
          <a:lstStyle/>
          <a:p>
            <a:r>
              <a:rPr lang="pl-PL" dirty="0" smtClean="0"/>
              <a:t>XIV w. </a:t>
            </a:r>
            <a:r>
              <a:rPr lang="pl-PL" dirty="0" err="1" smtClean="0"/>
              <a:t>prolocutor</a:t>
            </a:r>
            <a:r>
              <a:rPr lang="pl-PL" dirty="0" smtClean="0"/>
              <a:t> – </a:t>
            </a:r>
            <a:r>
              <a:rPr lang="pl-PL" dirty="0" err="1" smtClean="0"/>
              <a:t>procurator</a:t>
            </a:r>
            <a:r>
              <a:rPr lang="pl-PL" dirty="0" smtClean="0"/>
              <a:t> (</a:t>
            </a:r>
            <a:r>
              <a:rPr lang="pl-PL" dirty="0" err="1" smtClean="0"/>
              <a:t>advocatus</a:t>
            </a:r>
            <a:r>
              <a:rPr lang="pl-PL" dirty="0" smtClean="0"/>
              <a:t>)</a:t>
            </a:r>
          </a:p>
          <a:p>
            <a:r>
              <a:rPr lang="pl-PL" dirty="0" smtClean="0"/>
              <a:t>A) </a:t>
            </a:r>
            <a:r>
              <a:rPr lang="pl-PL" dirty="0"/>
              <a:t>z ustawy</a:t>
            </a:r>
          </a:p>
          <a:p>
            <a:r>
              <a:rPr lang="pl-PL" dirty="0" smtClean="0"/>
              <a:t>B) </a:t>
            </a:r>
            <a:r>
              <a:rPr lang="pl-PL" dirty="0"/>
              <a:t>z </a:t>
            </a:r>
            <a:r>
              <a:rPr lang="pl-PL" dirty="0" smtClean="0"/>
              <a:t>urzędu</a:t>
            </a:r>
          </a:p>
          <a:p>
            <a:r>
              <a:rPr lang="pl-PL" dirty="0" smtClean="0"/>
              <a:t>C) z wyboru (płatni od 1543 r.)</a:t>
            </a:r>
          </a:p>
          <a:p>
            <a:endParaRPr lang="pl-PL" dirty="0"/>
          </a:p>
          <a:p>
            <a:r>
              <a:rPr lang="pl-PL" b="1" dirty="0"/>
              <a:t>Kauzyperda,</a:t>
            </a:r>
            <a:r>
              <a:rPr lang="pl-PL" dirty="0"/>
              <a:t> lichy adwokat, wyraz żartobliwie ułożony z łac. </a:t>
            </a:r>
            <a:r>
              <a:rPr lang="pl-PL" i="1" dirty="0"/>
              <a:t>causa, </a:t>
            </a:r>
            <a:r>
              <a:rPr lang="pl-PL" dirty="0"/>
              <a:t>sprawa </a:t>
            </a:r>
            <a:r>
              <a:rPr lang="pl-PL" i="1" dirty="0" err="1"/>
              <a:t>perdo</a:t>
            </a:r>
            <a:r>
              <a:rPr lang="pl-PL" dirty="0"/>
              <a:t>, tracę, przegrywam, na wzór </a:t>
            </a:r>
            <a:r>
              <a:rPr lang="pl-PL" i="1" dirty="0" err="1"/>
              <a:t>causidicus</a:t>
            </a:r>
            <a:r>
              <a:rPr lang="pl-PL" dirty="0"/>
              <a:t>, znaczącego po łacinie także lichego </a:t>
            </a:r>
            <a:r>
              <a:rPr lang="pl-PL" dirty="0" smtClean="0"/>
              <a:t>adwokata</a:t>
            </a:r>
          </a:p>
          <a:p>
            <a:r>
              <a:rPr lang="pl-PL" dirty="0" smtClean="0"/>
              <a:t>Z. Gloger, Encyklopedia staropolska</a:t>
            </a:r>
          </a:p>
          <a:p>
            <a:r>
              <a:rPr lang="pl-PL" sz="1000" dirty="0"/>
              <a:t>https://pl.wikisource.org/wiki/Encyklopedia_staropolska/Kauzyperda</a:t>
            </a:r>
          </a:p>
        </p:txBody>
      </p:sp>
    </p:spTree>
    <p:extLst>
      <p:ext uri="{BB962C8B-B14F-4D97-AF65-F5344CB8AC3E}">
        <p14:creationId xmlns:p14="http://schemas.microsoft.com/office/powerpoint/2010/main" val="2930508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pozew</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Pisemny</a:t>
            </a:r>
          </a:p>
          <a:p>
            <a:r>
              <a:rPr lang="pl-PL" dirty="0" err="1" smtClean="0"/>
              <a:t>Formula</a:t>
            </a:r>
            <a:r>
              <a:rPr lang="pl-PL" dirty="0" smtClean="0"/>
              <a:t> </a:t>
            </a:r>
            <a:r>
              <a:rPr lang="pl-PL" dirty="0" err="1" smtClean="0"/>
              <a:t>Processus</a:t>
            </a:r>
            <a:r>
              <a:rPr lang="pl-PL" dirty="0" smtClean="0"/>
              <a:t> 1523 r.:</a:t>
            </a:r>
          </a:p>
          <a:p>
            <a:r>
              <a:rPr lang="pl-PL" dirty="0" smtClean="0"/>
              <a:t>„3. […] aby w tym pozwie wyrażone było nazwisko (nomen) powoda i pozwanego i o co ten został pozwany, tak aby się pozwany dowiedział, o co przez powoda został wywołany [przez sąd].</a:t>
            </a:r>
          </a:p>
          <a:p>
            <a:r>
              <a:rPr lang="pl-PL" dirty="0" smtClean="0"/>
              <a:t>4. A gdzieby jednak nie dowiedział się należycie, powód obowiązany będzie tu wobec sądu w swojej żałobie objaśnić pozwanemu swoje zamierzenie.</a:t>
            </a:r>
          </a:p>
          <a:p>
            <a:r>
              <a:rPr lang="pl-PL" dirty="0" smtClean="0"/>
              <a:t>5. A jeśliby kto w tego rodzaju pozwie opuścił tytuł albo nazwisko powoda lub pozwanego albo gdyby sam pozew był opieczętowany fałszywą pieczęcią, taki powód płaci tu bezzwłocznie za tego rodzaju niedostatek pozwu swojego sześć skojców stronie i tyleż sądowi, w dalszym ciągu będzie mógł wnosić żałobę z tego samego pozwu, a tegoż niedostatek nie ma być przeszkodą, a pozwany będzie odpowiadać mu na zarzuty”</a:t>
            </a:r>
          </a:p>
          <a:p>
            <a:r>
              <a:rPr lang="pl-PL" sz="1000" dirty="0" smtClean="0"/>
              <a:t>Historia Państwa i Prawa. Wybór tekstów źródłowych, oprac. A. Gulczyński et </a:t>
            </a:r>
            <a:r>
              <a:rPr lang="pl-PL" sz="1000" dirty="0" err="1" smtClean="0"/>
              <a:t>alia</a:t>
            </a:r>
            <a:r>
              <a:rPr lang="pl-PL" sz="1000" dirty="0" smtClean="0"/>
              <a:t>, Poznań 1995, s. 148</a:t>
            </a:r>
            <a:endParaRPr lang="pl-PL" sz="1000" dirty="0"/>
          </a:p>
        </p:txBody>
      </p:sp>
    </p:spTree>
    <p:extLst>
      <p:ext uri="{BB962C8B-B14F-4D97-AF65-F5344CB8AC3E}">
        <p14:creationId xmlns:p14="http://schemas.microsoft.com/office/powerpoint/2010/main" val="210740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EKSCEPCJE i akcesoria</a:t>
            </a:r>
            <a:endParaRPr lang="pl-PL" dirty="0"/>
          </a:p>
        </p:txBody>
      </p:sp>
      <p:sp>
        <p:nvSpPr>
          <p:cNvPr id="3" name="Symbol zastępczy zawartości 2"/>
          <p:cNvSpPr>
            <a:spLocks noGrp="1"/>
          </p:cNvSpPr>
          <p:nvPr>
            <p:ph idx="1"/>
          </p:nvPr>
        </p:nvSpPr>
        <p:spPr/>
        <p:txBody>
          <a:bodyPr/>
          <a:lstStyle/>
          <a:p>
            <a:r>
              <a:rPr lang="pl-PL" dirty="0" smtClean="0"/>
              <a:t>Zarzuty procesowe (ekscepcje):</a:t>
            </a:r>
          </a:p>
          <a:p>
            <a:r>
              <a:rPr lang="pl-PL" dirty="0" smtClean="0"/>
              <a:t>- dylatoryjne (np. brak umocowania zastępcy procesowego)</a:t>
            </a:r>
          </a:p>
          <a:p>
            <a:r>
              <a:rPr lang="pl-PL" dirty="0" smtClean="0"/>
              <a:t> -</a:t>
            </a:r>
            <a:r>
              <a:rPr lang="pl-PL" dirty="0" err="1" smtClean="0"/>
              <a:t>deklinatoryjne</a:t>
            </a:r>
            <a:r>
              <a:rPr lang="pl-PL" dirty="0" smtClean="0"/>
              <a:t> (np. </a:t>
            </a:r>
            <a:r>
              <a:rPr lang="pl-PL" dirty="0"/>
              <a:t>niewłaściwość sądu</a:t>
            </a:r>
            <a:r>
              <a:rPr lang="pl-PL" dirty="0" smtClean="0"/>
              <a:t>)</a:t>
            </a:r>
          </a:p>
          <a:p>
            <a:r>
              <a:rPr lang="pl-PL" dirty="0" smtClean="0"/>
              <a:t>-</a:t>
            </a:r>
            <a:r>
              <a:rPr lang="pl-PL" dirty="0" err="1" smtClean="0"/>
              <a:t>peremtoryjne</a:t>
            </a:r>
            <a:r>
              <a:rPr lang="pl-PL" dirty="0" smtClean="0"/>
              <a:t> (np. stan rzeczy osądzonej)</a:t>
            </a:r>
          </a:p>
          <a:p>
            <a:endParaRPr lang="pl-PL" dirty="0"/>
          </a:p>
          <a:p>
            <a:r>
              <a:rPr lang="pl-PL" dirty="0" smtClean="0"/>
              <a:t>Sprawy uboczne (akcesoryjne): </a:t>
            </a:r>
          </a:p>
          <a:p>
            <a:r>
              <a:rPr lang="pl-PL" dirty="0" smtClean="0"/>
              <a:t>-</a:t>
            </a:r>
            <a:r>
              <a:rPr lang="pl-PL" dirty="0" err="1" smtClean="0"/>
              <a:t>sententia</a:t>
            </a:r>
            <a:r>
              <a:rPr lang="pl-PL" dirty="0" smtClean="0"/>
              <a:t> </a:t>
            </a:r>
            <a:r>
              <a:rPr lang="pl-PL" dirty="0" err="1" smtClean="0"/>
              <a:t>interlocutoria</a:t>
            </a:r>
            <a:r>
              <a:rPr lang="pl-PL" dirty="0" smtClean="0"/>
              <a:t> (wyrok </a:t>
            </a:r>
            <a:r>
              <a:rPr lang="pl-PL" dirty="0" err="1" smtClean="0"/>
              <a:t>przedstanowczy</a:t>
            </a:r>
            <a:r>
              <a:rPr lang="pl-PL" dirty="0" smtClean="0"/>
              <a:t>): zaskarżalny lub niezaskarżalny</a:t>
            </a:r>
          </a:p>
          <a:p>
            <a:endParaRPr lang="pl-PL" dirty="0" smtClean="0"/>
          </a:p>
          <a:p>
            <a:endParaRPr lang="pl-PL" dirty="0"/>
          </a:p>
          <a:p>
            <a:endParaRPr lang="pl-PL" dirty="0" smtClean="0"/>
          </a:p>
          <a:p>
            <a:endParaRPr lang="pl-PL" dirty="0"/>
          </a:p>
          <a:p>
            <a:endParaRPr lang="pl-PL" dirty="0" smtClean="0"/>
          </a:p>
          <a:p>
            <a:endParaRPr lang="pl-PL" dirty="0"/>
          </a:p>
        </p:txBody>
      </p:sp>
    </p:spTree>
    <p:extLst>
      <p:ext uri="{BB962C8B-B14F-4D97-AF65-F5344CB8AC3E}">
        <p14:creationId xmlns:p14="http://schemas.microsoft.com/office/powerpoint/2010/main" val="2150579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Sententia</a:t>
            </a:r>
            <a:r>
              <a:rPr lang="pl-PL" dirty="0" smtClean="0"/>
              <a:t> </a:t>
            </a:r>
            <a:r>
              <a:rPr lang="pl-PL" dirty="0" err="1" smtClean="0"/>
              <a:t>definitiva</a:t>
            </a:r>
            <a:r>
              <a:rPr lang="pl-PL" dirty="0" smtClean="0"/>
              <a:t/>
            </a:r>
            <a:br>
              <a:rPr lang="pl-PL" dirty="0" smtClean="0"/>
            </a:br>
            <a:r>
              <a:rPr lang="pl-PL" dirty="0" smtClean="0"/>
              <a:t>WYROKI STANOWCZE</a:t>
            </a:r>
            <a:endParaRPr lang="pl-PL" dirty="0"/>
          </a:p>
        </p:txBody>
      </p:sp>
      <p:sp>
        <p:nvSpPr>
          <p:cNvPr id="3" name="Symbol zastępczy zawartości 2"/>
          <p:cNvSpPr>
            <a:spLocks noGrp="1"/>
          </p:cNvSpPr>
          <p:nvPr>
            <p:ph idx="1"/>
          </p:nvPr>
        </p:nvSpPr>
        <p:spPr/>
        <p:txBody>
          <a:bodyPr>
            <a:normAutofit/>
          </a:bodyPr>
          <a:lstStyle/>
          <a:p>
            <a:r>
              <a:rPr lang="pl-PL" sz="2400" dirty="0" smtClean="0"/>
              <a:t>Rozstrzygnięcie na podstawie materiałów sprawy a nie własnego przekonania</a:t>
            </a:r>
          </a:p>
          <a:p>
            <a:r>
              <a:rPr lang="pl-PL" sz="2400" dirty="0" smtClean="0"/>
              <a:t>Sporządzane na piśmie na wniosek strony do XVI w.</a:t>
            </a:r>
          </a:p>
          <a:p>
            <a:r>
              <a:rPr lang="pl-PL" sz="2400" dirty="0" smtClean="0"/>
              <a:t>Sporządzane na piśmie z urzędu od XVI w.</a:t>
            </a:r>
          </a:p>
          <a:p>
            <a:r>
              <a:rPr lang="pl-PL" sz="2400" dirty="0" smtClean="0"/>
              <a:t>Wpisywane do ksiąg sądowych</a:t>
            </a:r>
          </a:p>
          <a:p>
            <a:r>
              <a:rPr lang="pl-PL" sz="2400" dirty="0" smtClean="0"/>
              <a:t>Wyroki oczne i zaoczne</a:t>
            </a:r>
          </a:p>
          <a:p>
            <a:r>
              <a:rPr lang="pl-PL" sz="2400" dirty="0" smtClean="0"/>
              <a:t>Wyroki uwalniające i zasądzające</a:t>
            </a:r>
          </a:p>
          <a:p>
            <a:r>
              <a:rPr lang="pl-PL" sz="2400" dirty="0" smtClean="0"/>
              <a:t>Wyrok zasądzający zaoczny to KONDEMNATA</a:t>
            </a:r>
            <a:endParaRPr lang="pl-PL" sz="2400" dirty="0"/>
          </a:p>
        </p:txBody>
      </p:sp>
    </p:spTree>
    <p:extLst>
      <p:ext uri="{BB962C8B-B14F-4D97-AF65-F5344CB8AC3E}">
        <p14:creationId xmlns:p14="http://schemas.microsoft.com/office/powerpoint/2010/main" val="2782632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ŚRODKI ODWOŁAWCZE</a:t>
            </a:r>
            <a:endParaRPr lang="pl-PL" dirty="0"/>
          </a:p>
        </p:txBody>
      </p:sp>
      <p:sp>
        <p:nvSpPr>
          <p:cNvPr id="3" name="Symbol zastępczy zawartości 2"/>
          <p:cNvSpPr>
            <a:spLocks noGrp="1"/>
          </p:cNvSpPr>
          <p:nvPr>
            <p:ph idx="1"/>
          </p:nvPr>
        </p:nvSpPr>
        <p:spPr/>
        <p:txBody>
          <a:bodyPr/>
          <a:lstStyle/>
          <a:p>
            <a:r>
              <a:rPr lang="pl-PL" dirty="0" smtClean="0"/>
              <a:t>Najstarszy - nagana sędziego; przekształcony w mocję</a:t>
            </a:r>
          </a:p>
          <a:p>
            <a:r>
              <a:rPr lang="pl-PL" dirty="0" smtClean="0"/>
              <a:t>W sądownictwie ziemskim apelacja wprowadzona w 1523 (</a:t>
            </a:r>
            <a:r>
              <a:rPr lang="pl-PL" dirty="0" err="1" smtClean="0"/>
              <a:t>Formula</a:t>
            </a:r>
            <a:r>
              <a:rPr lang="pl-PL" dirty="0" smtClean="0"/>
              <a:t> </a:t>
            </a:r>
            <a:r>
              <a:rPr lang="pl-PL" dirty="0" err="1" smtClean="0"/>
              <a:t>Processus</a:t>
            </a:r>
            <a:r>
              <a:rPr lang="pl-PL" dirty="0" smtClean="0"/>
              <a:t>):</a:t>
            </a:r>
          </a:p>
          <a:p>
            <a:pPr algn="just"/>
            <a:r>
              <a:rPr lang="pl-PL" dirty="0" smtClean="0"/>
              <a:t>„39. W przypadku jednak, gdy ktoś będąc prawem pokonany nie chciałby przyjąć wyroku sędziego, chcemy aby to było jako prawo przestrzegane, iżby każdemu wolno było od wyroku sądu ziemskiego lub grodzkiego nie w drodze nagany sędziego, lecz po prostu ustnie apelować do </a:t>
            </a:r>
            <a:r>
              <a:rPr lang="pl-PL" dirty="0" err="1" smtClean="0"/>
              <a:t>roków</a:t>
            </a:r>
            <a:r>
              <a:rPr lang="pl-PL" dirty="0" smtClean="0"/>
              <a:t> generalnych, które winny być odprawiane corocznie, ilekroć wypadnie, w czasie wielkiego postu w miejscach do tego wyznaczonych. […]sąd od którego wniesiono apelację, obowiązany będzie wydać stronom spór wiodącym na piśmie ze swoich akt żałoby i odpowiedzi i ich kontrowersje […]”</a:t>
            </a:r>
          </a:p>
          <a:p>
            <a:pPr algn="just"/>
            <a:r>
              <a:rPr lang="pl-PL" dirty="0" err="1" smtClean="0"/>
              <a:t>Gravamen</a:t>
            </a:r>
            <a:r>
              <a:rPr lang="pl-PL" dirty="0" smtClean="0"/>
              <a:t> – w przypadku nie przyjęcia apelacji przez sąd;</a:t>
            </a:r>
          </a:p>
          <a:p>
            <a:pPr algn="just"/>
            <a:r>
              <a:rPr lang="pl-PL" dirty="0" smtClean="0"/>
              <a:t>Male </a:t>
            </a:r>
            <a:r>
              <a:rPr lang="pl-PL" dirty="0" err="1" smtClean="0"/>
              <a:t>obtentum</a:t>
            </a:r>
            <a:r>
              <a:rPr lang="pl-PL" dirty="0" smtClean="0"/>
              <a:t> – przeciwko wyrokowi zaocznemu</a:t>
            </a:r>
          </a:p>
          <a:p>
            <a:endParaRPr lang="pl-PL" dirty="0"/>
          </a:p>
        </p:txBody>
      </p:sp>
    </p:spTree>
    <p:extLst>
      <p:ext uri="{BB962C8B-B14F-4D97-AF65-F5344CB8AC3E}">
        <p14:creationId xmlns:p14="http://schemas.microsoft.com/office/powerpoint/2010/main" val="2317626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PRAWOMOCNOŚĆ WYROKU</a:t>
            </a:r>
            <a:br>
              <a:rPr lang="pl-PL" dirty="0" smtClean="0"/>
            </a:br>
            <a:r>
              <a:rPr lang="pl-PL" dirty="0" smtClean="0"/>
              <a:t>res iudicata</a:t>
            </a:r>
            <a:endParaRPr lang="pl-PL" dirty="0"/>
          </a:p>
        </p:txBody>
      </p:sp>
      <p:sp>
        <p:nvSpPr>
          <p:cNvPr id="3" name="Symbol zastępczy zawartości 2"/>
          <p:cNvSpPr>
            <a:spLocks noGrp="1"/>
          </p:cNvSpPr>
          <p:nvPr>
            <p:ph idx="1"/>
          </p:nvPr>
        </p:nvSpPr>
        <p:spPr/>
        <p:txBody>
          <a:bodyPr/>
          <a:lstStyle/>
          <a:p>
            <a:endParaRPr lang="pl-PL" dirty="0" smtClean="0"/>
          </a:p>
          <a:p>
            <a:r>
              <a:rPr lang="pl-PL" sz="4000" dirty="0" smtClean="0"/>
              <a:t>Niewzruszalność orzeczenia w drodze zwyczajnych środków odwoławczych</a:t>
            </a:r>
          </a:p>
          <a:p>
            <a:r>
              <a:rPr lang="pl-PL" sz="4000" dirty="0" smtClean="0"/>
              <a:t>Wykonalność orzeczenia</a:t>
            </a:r>
          </a:p>
          <a:p>
            <a:endParaRPr lang="pl-PL" dirty="0"/>
          </a:p>
        </p:txBody>
      </p:sp>
    </p:spTree>
    <p:extLst>
      <p:ext uri="{BB962C8B-B14F-4D97-AF65-F5344CB8AC3E}">
        <p14:creationId xmlns:p14="http://schemas.microsoft.com/office/powerpoint/2010/main" val="2266649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Proces inkwizycyjny</a:t>
            </a:r>
            <a:endParaRPr lang="pl-PL" dirty="0"/>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3502972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BARTŁOMIEJ GROICKI</a:t>
            </a:r>
            <a:br>
              <a:rPr lang="pl-PL" sz="3600" dirty="0" smtClean="0"/>
            </a:br>
            <a:r>
              <a:rPr lang="pl-PL" sz="3600" dirty="0" smtClean="0"/>
              <a:t>„POSTĘPEK SĄDÓW OKOŁO KARANIA NA GARDLE”</a:t>
            </a:r>
            <a:endParaRPr lang="pl-PL" sz="3600" dirty="0"/>
          </a:p>
        </p:txBody>
      </p:sp>
      <p:pic>
        <p:nvPicPr>
          <p:cNvPr id="1026" name="Picture 2" descr="http://homiki.pl/index.php/2007/10/postpek-sdw-okoo-karania-na-gardle/images/foto/groicki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79571" y="2356834"/>
            <a:ext cx="3915177" cy="450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23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PROCESOWE</a:t>
            </a:r>
            <a:endParaRPr lang="pl-PL" dirty="0"/>
          </a:p>
        </p:txBody>
      </p:sp>
      <p:sp>
        <p:nvSpPr>
          <p:cNvPr id="3" name="Symbol zastępczy zawartości 2"/>
          <p:cNvSpPr>
            <a:spLocks noGrp="1"/>
          </p:cNvSpPr>
          <p:nvPr>
            <p:ph idx="1"/>
          </p:nvPr>
        </p:nvSpPr>
        <p:spPr/>
        <p:txBody>
          <a:bodyPr>
            <a:normAutofit/>
          </a:bodyPr>
          <a:lstStyle/>
          <a:p>
            <a:r>
              <a:rPr lang="pl-PL" sz="3200" dirty="0" smtClean="0"/>
              <a:t>1. Skargowość – </a:t>
            </a:r>
            <a:r>
              <a:rPr lang="pl-PL" sz="3200" dirty="0" err="1" smtClean="0"/>
              <a:t>akuzacyjność</a:t>
            </a:r>
            <a:endParaRPr lang="pl-PL" sz="3200" dirty="0" smtClean="0"/>
          </a:p>
          <a:p>
            <a:r>
              <a:rPr lang="pl-PL" sz="3200" dirty="0" smtClean="0"/>
              <a:t>2. Sporność – kontradyktoryjność</a:t>
            </a:r>
          </a:p>
          <a:p>
            <a:r>
              <a:rPr lang="pl-PL" sz="3200" dirty="0" smtClean="0"/>
              <a:t>3. Dyspozycyjność – rozporządzalność przedmiotem postępowania</a:t>
            </a:r>
          </a:p>
          <a:p>
            <a:r>
              <a:rPr lang="pl-PL" sz="3200" dirty="0" smtClean="0"/>
              <a:t>4. Ustność</a:t>
            </a:r>
          </a:p>
          <a:p>
            <a:r>
              <a:rPr lang="pl-PL" sz="3200" dirty="0"/>
              <a:t>5</a:t>
            </a:r>
            <a:r>
              <a:rPr lang="pl-PL" sz="3200" dirty="0" smtClean="0"/>
              <a:t>. Jawność</a:t>
            </a:r>
          </a:p>
          <a:p>
            <a:r>
              <a:rPr lang="pl-PL" sz="3200" dirty="0"/>
              <a:t>6</a:t>
            </a:r>
            <a:r>
              <a:rPr lang="pl-PL" sz="3200" dirty="0" smtClean="0"/>
              <a:t>. Formalizm procesowy</a:t>
            </a:r>
            <a:endParaRPr lang="pl-PL" sz="3200" dirty="0"/>
          </a:p>
        </p:txBody>
      </p:sp>
    </p:spTree>
    <p:extLst>
      <p:ext uri="{BB962C8B-B14F-4D97-AF65-F5344CB8AC3E}">
        <p14:creationId xmlns:p14="http://schemas.microsoft.com/office/powerpoint/2010/main" val="1733688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orzekania</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smtClean="0"/>
              <a:t>„Którym moc od Boga dana </a:t>
            </a:r>
            <a:r>
              <a:rPr lang="pl-PL" dirty="0" err="1" smtClean="0"/>
              <a:t>iest</a:t>
            </a:r>
            <a:r>
              <a:rPr lang="pl-PL" dirty="0" smtClean="0"/>
              <a:t> aby sądzili a sprawiedliwością szafowali </a:t>
            </a:r>
            <a:r>
              <a:rPr lang="pl-PL" dirty="0" err="1" smtClean="0"/>
              <a:t>maią</a:t>
            </a:r>
            <a:r>
              <a:rPr lang="pl-PL" dirty="0" smtClean="0"/>
              <a:t> na to baczenie mieć aby sprawiedliwie sądzili gdyż sam Bóg to w piśmie </a:t>
            </a:r>
            <a:r>
              <a:rPr lang="pl-PL" dirty="0" err="1" smtClean="0"/>
              <a:t>przykazuie</a:t>
            </a:r>
            <a:r>
              <a:rPr lang="pl-PL" dirty="0" smtClean="0"/>
              <a:t>: sprawiedliwie sądźcie synowie ludzcy, nie za dary, które zaślepiają serca mądrych a wywracają słowa sprawiedliwych: nie </a:t>
            </a:r>
            <a:r>
              <a:rPr lang="pl-PL" dirty="0" err="1" smtClean="0"/>
              <a:t>maiąc</a:t>
            </a:r>
            <a:r>
              <a:rPr lang="pl-PL" dirty="0" smtClean="0"/>
              <a:t> też baczenia na osoby wedle Boga y sprawiedliwości, czyniąc sprawiedliwość każdemu </a:t>
            </a:r>
            <a:r>
              <a:rPr lang="pl-PL" dirty="0" err="1" smtClean="0"/>
              <a:t>iako</a:t>
            </a:r>
            <a:r>
              <a:rPr lang="pl-PL" dirty="0" smtClean="0"/>
              <a:t> ubogiemu </a:t>
            </a:r>
            <a:r>
              <a:rPr lang="pl-PL" dirty="0" err="1" smtClean="0"/>
              <a:t>iako</a:t>
            </a:r>
            <a:r>
              <a:rPr lang="pl-PL" dirty="0" smtClean="0"/>
              <a:t> bogatemu tak swemu </a:t>
            </a:r>
            <a:r>
              <a:rPr lang="pl-PL" dirty="0" err="1" smtClean="0"/>
              <a:t>iako</a:t>
            </a:r>
            <a:r>
              <a:rPr lang="pl-PL" dirty="0" smtClean="0"/>
              <a:t> obcemu albo postronnemu y nie patrząc na żadną różność osób, na zacność albo podłość, żeby </a:t>
            </a:r>
            <a:r>
              <a:rPr lang="pl-PL" dirty="0" err="1" smtClean="0"/>
              <a:t>iedney</a:t>
            </a:r>
            <a:r>
              <a:rPr lang="pl-PL" dirty="0" smtClean="0"/>
              <a:t> osoby </a:t>
            </a:r>
            <a:r>
              <a:rPr lang="pl-PL" dirty="0" err="1" smtClean="0"/>
              <a:t>inaczey</a:t>
            </a:r>
            <a:r>
              <a:rPr lang="pl-PL" dirty="0" smtClean="0"/>
              <a:t> niż </a:t>
            </a:r>
            <a:r>
              <a:rPr lang="pl-PL" dirty="0" err="1" smtClean="0"/>
              <a:t>drugiey</a:t>
            </a:r>
            <a:r>
              <a:rPr lang="pl-PL" dirty="0" smtClean="0"/>
              <a:t> nie sądzili </a:t>
            </a:r>
            <a:r>
              <a:rPr lang="pl-PL" dirty="0" err="1" smtClean="0"/>
              <a:t>iedno</a:t>
            </a:r>
            <a:r>
              <a:rPr lang="pl-PL" dirty="0" smtClean="0"/>
              <a:t> każdego sprawiedliwie.</a:t>
            </a:r>
          </a:p>
          <a:p>
            <a:pPr algn="just"/>
            <a:r>
              <a:rPr lang="pl-PL" dirty="0" smtClean="0"/>
              <a:t>[…] Sędzia […] aby się strzegł </a:t>
            </a:r>
            <a:r>
              <a:rPr lang="pl-PL" dirty="0" err="1" smtClean="0"/>
              <a:t>iakoby</a:t>
            </a:r>
            <a:r>
              <a:rPr lang="pl-PL" dirty="0" smtClean="0"/>
              <a:t> się nie odchylił od sprawiedliwości a nie dał się nikomu odwieść od sprawiedliwego sądu ani pochlebstwem ani </a:t>
            </a:r>
            <a:r>
              <a:rPr lang="pl-PL" dirty="0" err="1" smtClean="0"/>
              <a:t>przyiaźnią</a:t>
            </a:r>
            <a:r>
              <a:rPr lang="pl-PL" dirty="0" smtClean="0"/>
              <a:t> a powinowactwem ani bojaźnią a strachem </a:t>
            </a:r>
            <a:r>
              <a:rPr lang="pl-PL" dirty="0" err="1" smtClean="0"/>
              <a:t>mocnieyszego</a:t>
            </a:r>
            <a:r>
              <a:rPr lang="pl-PL" dirty="0" smtClean="0"/>
              <a:t> ani też dary </a:t>
            </a:r>
            <a:r>
              <a:rPr lang="pl-PL" dirty="0" err="1" smtClean="0"/>
              <a:t>iakimikolwiek</a:t>
            </a:r>
            <a:r>
              <a:rPr lang="pl-PL" dirty="0" smtClean="0"/>
              <a:t>.</a:t>
            </a:r>
          </a:p>
          <a:p>
            <a:pPr algn="just"/>
            <a:r>
              <a:rPr lang="pl-PL" dirty="0" smtClean="0"/>
              <a:t>A sędziowie </a:t>
            </a:r>
            <a:r>
              <a:rPr lang="pl-PL" dirty="0" err="1" smtClean="0"/>
              <a:t>maią</a:t>
            </a:r>
            <a:r>
              <a:rPr lang="pl-PL" dirty="0" smtClean="0"/>
              <a:t> sądzić trzeźwo będąc, nie </a:t>
            </a:r>
            <a:r>
              <a:rPr lang="pl-PL" dirty="0" err="1" smtClean="0"/>
              <a:t>iedząc</a:t>
            </a:r>
            <a:r>
              <a:rPr lang="pl-PL" dirty="0" smtClean="0"/>
              <a:t> ani pijąc sądy odprawować. Ma też być sędzia mądry, uczony, biegły y sprawiedliwy […]”.</a:t>
            </a:r>
          </a:p>
          <a:p>
            <a:pPr algn="just"/>
            <a:endParaRPr lang="pl-PL" dirty="0" smtClean="0"/>
          </a:p>
          <a:p>
            <a:pPr algn="just"/>
            <a:r>
              <a:rPr lang="pl-PL" sz="1100" dirty="0"/>
              <a:t>https://polona.pl/item/ten-postepek-wybran-iest-z-praw-cesarskich-ktory-karolus-v-cesarz-kazal-wydac-po,NDA3NzA0MTI/16/#info:metadata</a:t>
            </a:r>
          </a:p>
          <a:p>
            <a:pPr algn="just"/>
            <a:endParaRPr lang="pl-PL" dirty="0"/>
          </a:p>
        </p:txBody>
      </p:sp>
    </p:spTree>
    <p:extLst>
      <p:ext uri="{BB962C8B-B14F-4D97-AF65-F5344CB8AC3E}">
        <p14:creationId xmlns:p14="http://schemas.microsoft.com/office/powerpoint/2010/main" val="1879883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
            </a:r>
            <a:br>
              <a:rPr lang="pl-PL" dirty="0"/>
            </a:br>
            <a:r>
              <a:rPr lang="pl-PL" dirty="0" smtClean="0"/>
              <a:t>FAMA PUBLICA </a:t>
            </a:r>
            <a:r>
              <a:rPr lang="pl-PL" dirty="0"/>
              <a:t/>
            </a:r>
            <a:br>
              <a:rPr lang="pl-PL" dirty="0"/>
            </a:br>
            <a:r>
              <a:rPr lang="pl-PL" dirty="0" smtClean="0"/>
              <a:t>„OSŁAWIENIE PUBLICZNE”</a:t>
            </a:r>
            <a:br>
              <a:rPr lang="pl-PL" dirty="0" smtClean="0"/>
            </a:br>
            <a:endParaRPr lang="pl-PL" dirty="0"/>
          </a:p>
        </p:txBody>
      </p:sp>
      <p:sp>
        <p:nvSpPr>
          <p:cNvPr id="3" name="Symbol zastępczy zawartości 2"/>
          <p:cNvSpPr>
            <a:spLocks noGrp="1"/>
          </p:cNvSpPr>
          <p:nvPr>
            <p:ph idx="1"/>
          </p:nvPr>
        </p:nvSpPr>
        <p:spPr/>
        <p:txBody>
          <a:bodyPr/>
          <a:lstStyle/>
          <a:p>
            <a:pPr algn="just"/>
            <a:r>
              <a:rPr lang="pl-PL" dirty="0" smtClean="0"/>
              <a:t>„Podejrzani ludzie </a:t>
            </a:r>
            <a:r>
              <a:rPr lang="pl-PL" dirty="0"/>
              <a:t>o których </a:t>
            </a:r>
            <a:r>
              <a:rPr lang="pl-PL" b="1" u="sng" dirty="0"/>
              <a:t>sława jaka zła jest</a:t>
            </a:r>
            <a:r>
              <a:rPr lang="pl-PL" dirty="0"/>
              <a:t>, mogą być imani, i do więzienia dawani. Ale pierwej niźliby mieli być męczeni, ma być dostateczne </a:t>
            </a:r>
            <a:r>
              <a:rPr lang="pl-PL" dirty="0" err="1"/>
              <a:t>wywiadowanie</a:t>
            </a:r>
            <a:r>
              <a:rPr lang="pl-PL" dirty="0"/>
              <a:t> czyniono. Bo nie zawżdy ten winien bywa, kogo </a:t>
            </a:r>
            <a:r>
              <a:rPr lang="pl-PL" dirty="0" err="1"/>
              <a:t>skarża</a:t>
            </a:r>
            <a:r>
              <a:rPr lang="pl-PL" dirty="0"/>
              <a:t> a obwinia, a nie zarazem </a:t>
            </a:r>
            <a:r>
              <a:rPr lang="pl-PL" dirty="0" smtClean="0"/>
              <a:t>winien </a:t>
            </a:r>
            <a:r>
              <a:rPr lang="pl-PL" dirty="0" err="1"/>
              <a:t>zostawa</a:t>
            </a:r>
            <a:r>
              <a:rPr lang="pl-PL" dirty="0"/>
              <a:t> za oskarżeniem, jedno gdy się już występ a zły uczynek jego pokaże. Przeto też nie zarazem ma być </a:t>
            </a:r>
            <a:r>
              <a:rPr lang="pl-PL" dirty="0" err="1"/>
              <a:t>męczon</a:t>
            </a:r>
            <a:r>
              <a:rPr lang="pl-PL" dirty="0"/>
              <a:t>, jedno gdzieby już słusznie i dostatecznie znaki były występku jego. </a:t>
            </a:r>
            <a:r>
              <a:rPr lang="pl-PL" dirty="0" smtClean="0"/>
              <a:t>[…]</a:t>
            </a:r>
          </a:p>
          <a:p>
            <a:pPr algn="just"/>
            <a:r>
              <a:rPr lang="pl-PL" dirty="0"/>
              <a:t>sława albo powieść, która by o takowym była, ma być </a:t>
            </a:r>
            <a:r>
              <a:rPr lang="pl-PL" dirty="0" err="1"/>
              <a:t>uważowana</a:t>
            </a:r>
            <a:r>
              <a:rPr lang="pl-PL" dirty="0"/>
              <a:t>, i ma być na to baczenie, skąd by ta powieść, albo od jakich ludzi była o nim puszczona, </a:t>
            </a:r>
            <a:r>
              <a:rPr lang="pl-PL" dirty="0" err="1"/>
              <a:t>jeśliże</a:t>
            </a:r>
            <a:r>
              <a:rPr lang="pl-PL" dirty="0"/>
              <a:t> nie od nieprzyjaciół, albo </a:t>
            </a:r>
            <a:r>
              <a:rPr lang="pl-PL" dirty="0" smtClean="0"/>
              <a:t>lekkich </a:t>
            </a:r>
            <a:r>
              <a:rPr lang="pl-PL" dirty="0"/>
              <a:t>jakich ludzi, </a:t>
            </a:r>
            <a:r>
              <a:rPr lang="pl-PL" dirty="0" err="1"/>
              <a:t>coby</a:t>
            </a:r>
            <a:r>
              <a:rPr lang="pl-PL" dirty="0"/>
              <a:t> nie </a:t>
            </a:r>
            <a:r>
              <a:rPr lang="pl-PL" dirty="0" err="1"/>
              <a:t>barzo</a:t>
            </a:r>
            <a:r>
              <a:rPr lang="pl-PL" dirty="0"/>
              <a:t> godni wiary byli, albo też jeśli od statecznych a dobrych ludzi takowa sprawa pochodzi, bo nie zarazem potwarzy, albo </a:t>
            </a:r>
            <a:r>
              <a:rPr lang="pl-PL" dirty="0" err="1"/>
              <a:t>leda</a:t>
            </a:r>
            <a:r>
              <a:rPr lang="pl-PL" dirty="0"/>
              <a:t> </a:t>
            </a:r>
            <a:r>
              <a:rPr lang="pl-PL" dirty="0" smtClean="0"/>
              <a:t>lekkim </a:t>
            </a:r>
            <a:r>
              <a:rPr lang="pl-PL" dirty="0" err="1"/>
              <a:t>powieściam</a:t>
            </a:r>
            <a:r>
              <a:rPr lang="pl-PL" dirty="0"/>
              <a:t>, ma być wierzono</a:t>
            </a:r>
            <a:r>
              <a:rPr lang="pl-PL" dirty="0" smtClean="0"/>
              <a:t>.”</a:t>
            </a:r>
          </a:p>
          <a:p>
            <a:pPr algn="just"/>
            <a:r>
              <a:rPr lang="pl-PL" sz="1100" dirty="0"/>
              <a:t>http://archive.is/IiZlC</a:t>
            </a:r>
          </a:p>
        </p:txBody>
      </p:sp>
    </p:spTree>
    <p:extLst>
      <p:ext uri="{BB962C8B-B14F-4D97-AF65-F5344CB8AC3E}">
        <p14:creationId xmlns:p14="http://schemas.microsoft.com/office/powerpoint/2010/main" val="207512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Delacja</a:t>
            </a:r>
            <a:br>
              <a:rPr lang="pl-PL" dirty="0" smtClean="0"/>
            </a:br>
            <a:r>
              <a:rPr lang="pl-PL" sz="4400" dirty="0" smtClean="0"/>
              <a:t>oskarżenie wniesione przez pokrzywdzonego</a:t>
            </a:r>
            <a:br>
              <a:rPr lang="pl-PL" sz="4400" dirty="0" smtClean="0"/>
            </a:br>
            <a:r>
              <a:rPr lang="pl-PL" sz="4400" dirty="0" smtClean="0"/>
              <a:t>lub inną osobę</a:t>
            </a:r>
            <a:endParaRPr lang="pl-PL" sz="4400" dirty="0"/>
          </a:p>
        </p:txBody>
      </p:sp>
      <p:sp>
        <p:nvSpPr>
          <p:cNvPr id="3" name="Symbol zastępczy zawartości 2"/>
          <p:cNvSpPr>
            <a:spLocks noGrp="1"/>
          </p:cNvSpPr>
          <p:nvPr>
            <p:ph idx="1"/>
          </p:nvPr>
        </p:nvSpPr>
        <p:spPr/>
        <p:txBody>
          <a:bodyPr/>
          <a:lstStyle/>
          <a:p>
            <a:pPr algn="just"/>
            <a:r>
              <a:rPr lang="pl-PL" dirty="0" smtClean="0"/>
              <a:t>„Przed urzędem </a:t>
            </a:r>
            <a:r>
              <a:rPr lang="pl-PL" dirty="0" err="1" smtClean="0"/>
              <a:t>gajnym</a:t>
            </a:r>
            <a:r>
              <a:rPr lang="pl-PL" dirty="0" smtClean="0"/>
              <a:t> zupełnym, tak wójtowskim jako radzieckim nowowiśnickim stanąwszy </a:t>
            </a:r>
            <a:r>
              <a:rPr lang="pl-PL" dirty="0" err="1" smtClean="0"/>
              <a:t>oblicznie</a:t>
            </a:r>
            <a:r>
              <a:rPr lang="pl-PL" dirty="0" smtClean="0"/>
              <a:t> szlachetnie urodzony Jego Mość Pan Franciszek Łodziński, dzierżawca natenczas wsi Królówki, </a:t>
            </a:r>
            <a:r>
              <a:rPr lang="pl-PL" dirty="0" err="1" smtClean="0"/>
              <a:t>propozycyją</a:t>
            </a:r>
            <a:r>
              <a:rPr lang="pl-PL" dirty="0" smtClean="0"/>
              <a:t> solenną wniósł i żałobę </a:t>
            </a:r>
            <a:r>
              <a:rPr lang="pl-PL" dirty="0" err="1" smtClean="0"/>
              <a:t>swoję</a:t>
            </a:r>
            <a:r>
              <a:rPr lang="pl-PL" dirty="0" smtClean="0"/>
              <a:t> przeciwko obwinionej </a:t>
            </a:r>
            <a:r>
              <a:rPr lang="pl-PL" dirty="0" err="1" smtClean="0"/>
              <a:t>Katharzynie</a:t>
            </a:r>
            <a:r>
              <a:rPr lang="pl-PL" dirty="0" smtClean="0"/>
              <a:t> z Wojnicza, którą oddał do więzienia, prosząc z niej z pewnych koniektur </a:t>
            </a:r>
            <a:r>
              <a:rPr lang="pl-PL" dirty="0" err="1" smtClean="0"/>
              <a:t>inkwizycyjej</a:t>
            </a:r>
            <a:r>
              <a:rPr lang="pl-PL" dirty="0" smtClean="0"/>
              <a:t> i sprawiedliwości, podług uwagi i rozsądku uważnego w tej słowa: Moi łaskawi Panowie Sędzia! dałem tu do więzienia pod </a:t>
            </a:r>
            <a:r>
              <a:rPr lang="pl-PL" dirty="0" err="1" smtClean="0"/>
              <a:t>jurysdykcyją</a:t>
            </a:r>
            <a:r>
              <a:rPr lang="pl-PL" dirty="0" smtClean="0"/>
              <a:t> Waszmościów tę </a:t>
            </a:r>
            <a:r>
              <a:rPr lang="pl-PL" dirty="0" err="1" smtClean="0"/>
              <a:t>białęgłowę</a:t>
            </a:r>
            <a:r>
              <a:rPr lang="pl-PL" dirty="0" smtClean="0"/>
              <a:t> imieniem Katarzynę, a to dlatego, że słysząc ją od ludzi różnych, iż się ta baba bawi gusłami i zabobonami, ludzi uzdrawiając przez takowe gusła, jako się dobrowolnie przyznała, że wspak żegnała głowy na pomoc ludziom, woski przelewała, kropiła prostą wodą z szeptami swymi, a co największa, że następowała na honor Panny Przenajświętszej uwłaczając jej pozdrowienia anielskiego, mówić: „nie </a:t>
            </a:r>
            <a:r>
              <a:rPr lang="pl-PL" dirty="0" err="1" smtClean="0"/>
              <a:t>zdrowaś</a:t>
            </a:r>
            <a:r>
              <a:rPr lang="pl-PL" dirty="0" smtClean="0"/>
              <a:t>, nie Maria, nie </a:t>
            </a:r>
            <a:r>
              <a:rPr lang="pl-PL" dirty="0" err="1" smtClean="0"/>
              <a:t>łaskiś</a:t>
            </a:r>
            <a:r>
              <a:rPr lang="pl-PL" dirty="0" smtClean="0"/>
              <a:t> pełna </a:t>
            </a:r>
            <a:r>
              <a:rPr lang="pl-PL" dirty="0" err="1" smtClean="0"/>
              <a:t>etc</a:t>
            </a:r>
            <a:r>
              <a:rPr lang="pl-PL" dirty="0" smtClean="0"/>
              <a:t>”</a:t>
            </a:r>
          </a:p>
          <a:p>
            <a:r>
              <a:rPr lang="pl-PL" sz="1100" dirty="0"/>
              <a:t>Acta </a:t>
            </a:r>
            <a:r>
              <a:rPr lang="pl-PL" sz="1100" dirty="0" err="1"/>
              <a:t>maleficorum</a:t>
            </a:r>
            <a:r>
              <a:rPr lang="pl-PL" sz="1100" dirty="0"/>
              <a:t> </a:t>
            </a:r>
            <a:r>
              <a:rPr lang="pl-PL" sz="1100" dirty="0" err="1"/>
              <a:t>Wisniciae</a:t>
            </a:r>
            <a:r>
              <a:rPr lang="pl-PL" sz="1100" dirty="0"/>
              <a:t> (1629-1665). Księga złoczyńców Sądu Kryminalnego w Wiśniczu (1629-1665, oprac. i wyd. W. </a:t>
            </a:r>
            <a:r>
              <a:rPr lang="pl-PL" sz="1100" dirty="0" err="1"/>
              <a:t>Uruszczak</a:t>
            </a:r>
            <a:r>
              <a:rPr lang="pl-PL" sz="1100" dirty="0"/>
              <a:t> przy </a:t>
            </a:r>
            <a:r>
              <a:rPr lang="pl-PL" sz="1100" dirty="0" err="1"/>
              <a:t>współp</a:t>
            </a:r>
            <a:r>
              <a:rPr lang="pl-PL" sz="1100" dirty="0"/>
              <a:t>. I. Dwornickiej, Kraków 2003, s. </a:t>
            </a:r>
            <a:r>
              <a:rPr lang="pl-PL" sz="1100" dirty="0" smtClean="0"/>
              <a:t>241</a:t>
            </a:r>
            <a:endParaRPr lang="pl-PL" sz="1100" dirty="0"/>
          </a:p>
        </p:txBody>
      </p:sp>
    </p:spTree>
    <p:extLst>
      <p:ext uri="{BB962C8B-B14F-4D97-AF65-F5344CB8AC3E}">
        <p14:creationId xmlns:p14="http://schemas.microsoft.com/office/powerpoint/2010/main" val="2294054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procesowe</a:t>
            </a:r>
            <a:endParaRPr lang="pl-PL" dirty="0"/>
          </a:p>
        </p:txBody>
      </p:sp>
      <p:sp>
        <p:nvSpPr>
          <p:cNvPr id="3" name="Symbol zastępczy zawartości 2"/>
          <p:cNvSpPr>
            <a:spLocks noGrp="1"/>
          </p:cNvSpPr>
          <p:nvPr>
            <p:ph idx="1"/>
          </p:nvPr>
        </p:nvSpPr>
        <p:spPr/>
        <p:txBody>
          <a:bodyPr/>
          <a:lstStyle/>
          <a:p>
            <a:r>
              <a:rPr lang="pl-PL" dirty="0" smtClean="0"/>
              <a:t>Postępowanie prowadzone z urzędu</a:t>
            </a:r>
          </a:p>
          <a:p>
            <a:r>
              <a:rPr lang="pl-PL" dirty="0" smtClean="0"/>
              <a:t>Sędzia </a:t>
            </a:r>
            <a:r>
              <a:rPr lang="pl-PL" dirty="0" err="1" smtClean="0"/>
              <a:t>inkwirent</a:t>
            </a:r>
            <a:r>
              <a:rPr lang="pl-PL" dirty="0" smtClean="0"/>
              <a:t> łączył funkcje śledcze, wyrokowania i egzekucji</a:t>
            </a:r>
          </a:p>
          <a:p>
            <a:r>
              <a:rPr lang="pl-PL" dirty="0" smtClean="0"/>
              <a:t>Oskarżony przedmiotem a nie podmiotem postępowania (brak obrońcy, brak środków odwoławczych)</a:t>
            </a:r>
          </a:p>
          <a:p>
            <a:r>
              <a:rPr lang="pl-PL" dirty="0" smtClean="0"/>
              <a:t>Tajność i pisemność postępowania</a:t>
            </a:r>
          </a:p>
          <a:p>
            <a:r>
              <a:rPr lang="pl-PL" dirty="0" smtClean="0"/>
              <a:t>Legalna (formalna) teoria dowodowa: pozytywna następnie negatywna</a:t>
            </a:r>
          </a:p>
          <a:p>
            <a:r>
              <a:rPr lang="pl-PL" dirty="0" smtClean="0"/>
              <a:t>Gradacja dowodów</a:t>
            </a:r>
          </a:p>
          <a:p>
            <a:r>
              <a:rPr lang="pl-PL" dirty="0" err="1" smtClean="0"/>
              <a:t>Confessio</a:t>
            </a:r>
            <a:r>
              <a:rPr lang="pl-PL" dirty="0" smtClean="0"/>
              <a:t> </a:t>
            </a:r>
            <a:r>
              <a:rPr lang="pl-PL" dirty="0" err="1" smtClean="0"/>
              <a:t>est</a:t>
            </a:r>
            <a:r>
              <a:rPr lang="pl-PL" dirty="0" smtClean="0"/>
              <a:t> </a:t>
            </a:r>
            <a:r>
              <a:rPr lang="pl-PL" dirty="0" err="1" smtClean="0"/>
              <a:t>regina</a:t>
            </a:r>
            <a:r>
              <a:rPr lang="pl-PL" dirty="0" smtClean="0"/>
              <a:t> </a:t>
            </a:r>
            <a:r>
              <a:rPr lang="pl-PL" dirty="0" err="1" smtClean="0"/>
              <a:t>probationum</a:t>
            </a:r>
            <a:endParaRPr lang="pl-PL" dirty="0" smtClean="0"/>
          </a:p>
          <a:p>
            <a:endParaRPr lang="pl-PL" dirty="0"/>
          </a:p>
        </p:txBody>
      </p:sp>
    </p:spTree>
    <p:extLst>
      <p:ext uri="{BB962C8B-B14F-4D97-AF65-F5344CB8AC3E}">
        <p14:creationId xmlns:p14="http://schemas.microsoft.com/office/powerpoint/2010/main" val="543489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Stadia procesu inkwizycyjnego</a:t>
            </a:r>
            <a:endParaRPr lang="pl-PL" dirty="0"/>
          </a:p>
        </p:txBody>
      </p:sp>
      <p:sp>
        <p:nvSpPr>
          <p:cNvPr id="3" name="Symbol zastępczy zawartości 2"/>
          <p:cNvSpPr>
            <a:spLocks noGrp="1"/>
          </p:cNvSpPr>
          <p:nvPr>
            <p:ph idx="1"/>
          </p:nvPr>
        </p:nvSpPr>
        <p:spPr/>
        <p:txBody>
          <a:bodyPr>
            <a:normAutofit/>
          </a:bodyPr>
          <a:lstStyle/>
          <a:p>
            <a:r>
              <a:rPr lang="pl-PL" sz="5400" dirty="0" smtClean="0"/>
              <a:t>I. </a:t>
            </a:r>
            <a:r>
              <a:rPr lang="pl-PL" sz="5400" dirty="0"/>
              <a:t>I</a:t>
            </a:r>
            <a:r>
              <a:rPr lang="pl-PL" sz="5400" dirty="0" smtClean="0"/>
              <a:t>nkwizycja generalna</a:t>
            </a:r>
          </a:p>
          <a:p>
            <a:r>
              <a:rPr lang="pl-PL" sz="5400" dirty="0" smtClean="0"/>
              <a:t>II. Inkwizycja specjalna</a:t>
            </a:r>
          </a:p>
          <a:p>
            <a:r>
              <a:rPr lang="pl-PL" sz="5400" dirty="0" smtClean="0"/>
              <a:t>III. Wyrokowanie</a:t>
            </a:r>
          </a:p>
          <a:p>
            <a:endParaRPr lang="pl-PL" sz="4000" dirty="0"/>
          </a:p>
        </p:txBody>
      </p:sp>
    </p:spTree>
    <p:extLst>
      <p:ext uri="{BB962C8B-B14F-4D97-AF65-F5344CB8AC3E}">
        <p14:creationId xmlns:p14="http://schemas.microsoft.com/office/powerpoint/2010/main" val="4202731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INKWIZYcJA</a:t>
            </a:r>
            <a:r>
              <a:rPr lang="pl-PL" dirty="0" smtClean="0"/>
              <a:t> generalna</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 ma </a:t>
            </a:r>
            <a:r>
              <a:rPr lang="pl-PL" dirty="0"/>
              <a:t>być </a:t>
            </a:r>
            <a:r>
              <a:rPr lang="pl-PL" dirty="0" err="1"/>
              <a:t>uważowano</a:t>
            </a:r>
            <a:r>
              <a:rPr lang="pl-PL" dirty="0"/>
              <a:t> miejsce, </a:t>
            </a:r>
            <a:r>
              <a:rPr lang="pl-PL" dirty="0" err="1"/>
              <a:t>jeśliże</a:t>
            </a:r>
            <a:r>
              <a:rPr lang="pl-PL" dirty="0"/>
              <a:t> </a:t>
            </a:r>
            <a:r>
              <a:rPr lang="pl-PL" dirty="0" err="1"/>
              <a:t>złoczyńce</a:t>
            </a:r>
            <a:r>
              <a:rPr lang="pl-PL" dirty="0"/>
              <a:t> obwinionego, tam na tym miejscu widziano, gdzie się stało </a:t>
            </a:r>
            <a:r>
              <a:rPr lang="pl-PL" dirty="0" err="1"/>
              <a:t>złoczyństwo</a:t>
            </a:r>
            <a:r>
              <a:rPr lang="pl-PL" dirty="0"/>
              <a:t>, bo stąd gdy się to ukaże, może być niemały znak podejrzenia.</a:t>
            </a:r>
          </a:p>
          <a:p>
            <a:pPr algn="just"/>
            <a:r>
              <a:rPr lang="pl-PL" b="1" dirty="0" smtClean="0"/>
              <a:t>[…] </a:t>
            </a:r>
            <a:r>
              <a:rPr lang="pl-PL" dirty="0" smtClean="0"/>
              <a:t>ma </a:t>
            </a:r>
            <a:r>
              <a:rPr lang="pl-PL" dirty="0"/>
              <a:t>być </a:t>
            </a:r>
            <a:r>
              <a:rPr lang="pl-PL" dirty="0" err="1"/>
              <a:t>obaczon</a:t>
            </a:r>
            <a:r>
              <a:rPr lang="pl-PL" dirty="0"/>
              <a:t> czas, </a:t>
            </a:r>
            <a:r>
              <a:rPr lang="pl-PL" dirty="0" err="1"/>
              <a:t>jeśliże</a:t>
            </a:r>
            <a:r>
              <a:rPr lang="pl-PL" dirty="0"/>
              <a:t> mogło to być pod tym czasem, którego się to stało:  a jeśli ten </a:t>
            </a:r>
            <a:r>
              <a:rPr lang="pl-PL" dirty="0" smtClean="0"/>
              <a:t>to </a:t>
            </a:r>
            <a:r>
              <a:rPr lang="pl-PL" dirty="0"/>
              <a:t>oskarżony nie pokaże tego, że </a:t>
            </a:r>
            <a:r>
              <a:rPr lang="pl-PL" dirty="0" err="1"/>
              <a:t>sie</a:t>
            </a:r>
            <a:r>
              <a:rPr lang="pl-PL" dirty="0"/>
              <a:t> to tego czasu od niego  stać nie mogło, a przy tym osoba, lata, zdrowie, i sposób wszytek tego to oskarżonego, jeśli mógł temu dosyć uczynić, o co go winią: ma to wszytko od pilnych </a:t>
            </a:r>
            <a:r>
              <a:rPr lang="pl-PL" dirty="0" err="1"/>
              <a:t>aq</a:t>
            </a:r>
            <a:r>
              <a:rPr lang="pl-PL" dirty="0"/>
              <a:t> mądrych sędziów być dostatecznie </a:t>
            </a:r>
            <a:r>
              <a:rPr lang="pl-PL" dirty="0" err="1"/>
              <a:t>uważono</a:t>
            </a:r>
            <a:r>
              <a:rPr lang="pl-PL" dirty="0"/>
              <a:t> przed męką.</a:t>
            </a:r>
          </a:p>
          <a:p>
            <a:pPr algn="just"/>
            <a:r>
              <a:rPr lang="pl-PL" b="1" dirty="0" smtClean="0"/>
              <a:t>[…] </a:t>
            </a:r>
            <a:r>
              <a:rPr lang="pl-PL" dirty="0" smtClean="0"/>
              <a:t>Towarzystwo </a:t>
            </a:r>
            <a:r>
              <a:rPr lang="pl-PL" dirty="0"/>
              <a:t>z którymi się chował i też żył, bo stąd wielki znak może </a:t>
            </a:r>
            <a:r>
              <a:rPr lang="pl-PL" dirty="0" smtClean="0"/>
              <a:t>być, </a:t>
            </a:r>
            <a:r>
              <a:rPr lang="pl-PL" dirty="0"/>
              <a:t>jego dobrego poczciwego żywota i zachowania, albo </a:t>
            </a:r>
            <a:r>
              <a:rPr lang="pl-PL" dirty="0" err="1"/>
              <a:t>teźż</a:t>
            </a:r>
            <a:r>
              <a:rPr lang="pl-PL" dirty="0"/>
              <a:t> złego: ponieważ równy z równym radzi </a:t>
            </a:r>
            <a:r>
              <a:rPr lang="pl-PL" dirty="0" err="1"/>
              <a:t>wspołu</a:t>
            </a:r>
            <a:r>
              <a:rPr lang="pl-PL" dirty="0"/>
              <a:t> żywą, a rzadko to może być, żeby kto ze złymi towarzystwo ma, od nich się też nie </a:t>
            </a:r>
            <a:r>
              <a:rPr lang="pl-PL" dirty="0" err="1"/>
              <a:t>nakaził</a:t>
            </a:r>
            <a:r>
              <a:rPr lang="pl-PL" dirty="0"/>
              <a:t>: a zły żywot, i złe obyczaje, </a:t>
            </a:r>
            <a:r>
              <a:rPr lang="pl-PL" dirty="0" err="1"/>
              <a:t>czynia</a:t>
            </a:r>
            <a:r>
              <a:rPr lang="pl-PL" dirty="0"/>
              <a:t> każdemu podejrzenie złego uczynku: jako też gdzie wiedzą ludzie o czyim dobrym zachowaniu, bywa to wiele na pomoc obwinionemu, i czyni go mniej podejrzanym, iż z takich trudnych rzeczy wychodzi</a:t>
            </a:r>
            <a:r>
              <a:rPr lang="pl-PL" dirty="0" smtClean="0"/>
              <a:t>.”</a:t>
            </a:r>
          </a:p>
          <a:p>
            <a:pPr algn="just"/>
            <a:r>
              <a:rPr lang="pl-PL" sz="1200" dirty="0"/>
              <a:t>http://archive.is/IiZlC</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3084076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Inkwizycja generalna</a:t>
            </a:r>
            <a:br>
              <a:rPr lang="pl-PL" dirty="0" smtClean="0"/>
            </a:br>
            <a:r>
              <a:rPr lang="pl-PL" dirty="0" smtClean="0"/>
              <a:t>znaki i dowody</a:t>
            </a:r>
            <a:endParaRPr lang="pl-PL" dirty="0"/>
          </a:p>
        </p:txBody>
      </p:sp>
      <p:sp>
        <p:nvSpPr>
          <p:cNvPr id="3" name="Symbol zastępczy zawartości 2"/>
          <p:cNvSpPr>
            <a:spLocks noGrp="1"/>
          </p:cNvSpPr>
          <p:nvPr>
            <p:ph idx="1"/>
          </p:nvPr>
        </p:nvSpPr>
        <p:spPr/>
        <p:txBody>
          <a:bodyPr/>
          <a:lstStyle/>
          <a:p>
            <a:r>
              <a:rPr lang="pl-PL" dirty="0" smtClean="0"/>
              <a:t>„gdzieby u tego </a:t>
            </a:r>
            <a:r>
              <a:rPr lang="pl-PL" dirty="0" err="1" smtClean="0"/>
              <a:t>któryby</a:t>
            </a:r>
            <a:r>
              <a:rPr lang="pl-PL" dirty="0" smtClean="0"/>
              <a:t> o takowy uczynek w </a:t>
            </a:r>
            <a:r>
              <a:rPr lang="pl-PL" dirty="0" err="1" smtClean="0"/>
              <a:t>podeyrzeniu</a:t>
            </a:r>
            <a:r>
              <a:rPr lang="pl-PL" dirty="0" smtClean="0"/>
              <a:t> był naleziono tegoż czasu gdy się ten zły uczynek stał </a:t>
            </a:r>
            <a:r>
              <a:rPr lang="pl-PL" dirty="0" err="1" smtClean="0"/>
              <a:t>zekrawione</a:t>
            </a:r>
            <a:r>
              <a:rPr lang="pl-PL" dirty="0" smtClean="0"/>
              <a:t> szaty albo bronie, </a:t>
            </a:r>
            <a:r>
              <a:rPr lang="pl-PL" dirty="0" err="1" smtClean="0"/>
              <a:t>ablo</a:t>
            </a:r>
            <a:r>
              <a:rPr lang="pl-PL" dirty="0" smtClean="0"/>
              <a:t> żeby zabitego rzeczy </a:t>
            </a:r>
            <a:r>
              <a:rPr lang="pl-PL" dirty="0" err="1" smtClean="0"/>
              <a:t>iakie</a:t>
            </a:r>
            <a:r>
              <a:rPr lang="pl-PL" dirty="0" smtClean="0"/>
              <a:t> naleziono a doświadczono nań że </a:t>
            </a:r>
            <a:r>
              <a:rPr lang="pl-PL" dirty="0" err="1" smtClean="0"/>
              <a:t>ie</a:t>
            </a:r>
            <a:r>
              <a:rPr lang="pl-PL" dirty="0" smtClean="0"/>
              <a:t> przedawał albo gdzie schować dał takowy dowód dostateczny </a:t>
            </a:r>
            <a:r>
              <a:rPr lang="pl-PL" dirty="0" err="1" smtClean="0"/>
              <a:t>iest</a:t>
            </a:r>
            <a:r>
              <a:rPr lang="pl-PL" dirty="0" smtClean="0"/>
              <a:t>.</a:t>
            </a:r>
          </a:p>
          <a:p>
            <a:r>
              <a:rPr lang="pl-PL" dirty="0" smtClean="0"/>
              <a:t>W </a:t>
            </a:r>
            <a:r>
              <a:rPr lang="pl-PL" dirty="0" err="1" smtClean="0"/>
              <a:t>takowey</a:t>
            </a:r>
            <a:r>
              <a:rPr lang="pl-PL" dirty="0" smtClean="0"/>
              <a:t> przygodzie, gdzie wiele ich przy tym będzie, a żaden się znać nie chce żeby winien był, gdy się na którego pokaże, że będąc przy tym z tym to zabitym się poswarzył, albo rzuciwszy się nań broni </a:t>
            </a:r>
            <a:r>
              <a:rPr lang="pl-PL" dirty="0" err="1" smtClean="0"/>
              <a:t>iego</a:t>
            </a:r>
            <a:r>
              <a:rPr lang="pl-PL" dirty="0" smtClean="0"/>
              <a:t> dostał rany mu zadał a szkodliwie obraził za takowym dowodem tak </a:t>
            </a:r>
            <a:r>
              <a:rPr lang="pl-PL" dirty="0" err="1" smtClean="0"/>
              <a:t>iasnym</a:t>
            </a:r>
            <a:r>
              <a:rPr lang="pl-PL" dirty="0" smtClean="0"/>
              <a:t> może każdy </a:t>
            </a:r>
            <a:r>
              <a:rPr lang="pl-PL" dirty="0" err="1" smtClean="0"/>
              <a:t>męczon</a:t>
            </a:r>
            <a:r>
              <a:rPr lang="pl-PL" dirty="0" smtClean="0"/>
              <a:t> być, a zwłaszcza gdyby przy nim broń </a:t>
            </a:r>
            <a:r>
              <a:rPr lang="pl-PL" dirty="0" err="1" smtClean="0"/>
              <a:t>iego</a:t>
            </a:r>
            <a:r>
              <a:rPr lang="pl-PL" dirty="0" smtClean="0"/>
              <a:t> </a:t>
            </a:r>
            <a:r>
              <a:rPr lang="pl-PL" dirty="0" err="1" smtClean="0"/>
              <a:t>zekrwawioną</a:t>
            </a:r>
            <a:r>
              <a:rPr lang="pl-PL" dirty="0" smtClean="0"/>
              <a:t> naleziono”</a:t>
            </a:r>
          </a:p>
          <a:p>
            <a:endParaRPr lang="pl-PL" dirty="0"/>
          </a:p>
          <a:p>
            <a:r>
              <a:rPr lang="pl-PL" sz="1100" dirty="0"/>
              <a:t>https://polona.pl/item/ten-postepek-wybran-iest-z-praw-cesarskich-ktory-karolus-v-cesarz-kazal-wydac-po,NDA3NzA0MTI/16/#info:metadata</a:t>
            </a:r>
          </a:p>
          <a:p>
            <a:endParaRPr lang="pl-PL" dirty="0"/>
          </a:p>
        </p:txBody>
      </p:sp>
    </p:spTree>
    <p:extLst>
      <p:ext uri="{BB962C8B-B14F-4D97-AF65-F5344CB8AC3E}">
        <p14:creationId xmlns:p14="http://schemas.microsoft.com/office/powerpoint/2010/main" val="3579181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Inkwizycja generalna</a:t>
            </a:r>
            <a:br>
              <a:rPr lang="pl-PL" dirty="0"/>
            </a:br>
            <a:r>
              <a:rPr lang="pl-PL" dirty="0"/>
              <a:t>znaki i dowody</a:t>
            </a:r>
          </a:p>
        </p:txBody>
      </p:sp>
      <p:sp>
        <p:nvSpPr>
          <p:cNvPr id="3" name="Symbol zastępczy zawartości 2"/>
          <p:cNvSpPr>
            <a:spLocks noGrp="1"/>
          </p:cNvSpPr>
          <p:nvPr>
            <p:ph idx="1"/>
          </p:nvPr>
        </p:nvSpPr>
        <p:spPr/>
        <p:txBody>
          <a:bodyPr>
            <a:normAutofit/>
          </a:bodyPr>
          <a:lstStyle/>
          <a:p>
            <a:pPr algn="just"/>
            <a:r>
              <a:rPr lang="pl-PL" sz="3200" dirty="0"/>
              <a:t>„Kiedy matka sama chcąc występek </a:t>
            </a:r>
            <a:r>
              <a:rPr lang="pl-PL" sz="3200" dirty="0" err="1"/>
              <a:t>swoy</a:t>
            </a:r>
            <a:r>
              <a:rPr lang="pl-PL" sz="3200" dirty="0"/>
              <a:t> zakryć żeby się dziecięcia dopuściwszy zabiła je </a:t>
            </a:r>
            <a:r>
              <a:rPr lang="pl-PL" sz="3200" dirty="0" err="1"/>
              <a:t>iaka</a:t>
            </a:r>
            <a:r>
              <a:rPr lang="pl-PL" sz="3200" dirty="0"/>
              <a:t> sama </a:t>
            </a:r>
            <a:r>
              <a:rPr lang="pl-PL" sz="3200" dirty="0" err="1"/>
              <a:t>inkwizycya</a:t>
            </a:r>
            <a:r>
              <a:rPr lang="pl-PL" sz="3200" dirty="0"/>
              <a:t> y dowód na to dostateczny być ma”</a:t>
            </a:r>
          </a:p>
          <a:p>
            <a:pPr algn="just"/>
            <a:r>
              <a:rPr lang="pl-PL" sz="3200" dirty="0"/>
              <a:t>„Gdzieby kto o truciznę żeby się z nią obchodził w </a:t>
            </a:r>
            <a:r>
              <a:rPr lang="pl-PL" sz="3200" dirty="0" err="1"/>
              <a:t>podeyrzeniu</a:t>
            </a:r>
            <a:r>
              <a:rPr lang="pl-PL" sz="3200" dirty="0"/>
              <a:t> był </a:t>
            </a:r>
            <a:r>
              <a:rPr lang="pl-PL" sz="3200" dirty="0" err="1"/>
              <a:t>iaka</a:t>
            </a:r>
            <a:r>
              <a:rPr lang="pl-PL" sz="3200" dirty="0"/>
              <a:t> </a:t>
            </a:r>
            <a:r>
              <a:rPr lang="pl-PL" sz="3200" dirty="0" err="1"/>
              <a:t>inquisitia</a:t>
            </a:r>
            <a:r>
              <a:rPr lang="pl-PL" sz="3200" dirty="0"/>
              <a:t> y dowody dostateczne przeciw takowemu być </a:t>
            </a:r>
            <a:r>
              <a:rPr lang="pl-PL" sz="3200" dirty="0" err="1"/>
              <a:t>maią</a:t>
            </a:r>
            <a:r>
              <a:rPr lang="pl-PL" sz="3200" dirty="0" smtClean="0"/>
              <a:t>”</a:t>
            </a:r>
          </a:p>
          <a:p>
            <a:endParaRPr lang="pl-PL" sz="3200" dirty="0"/>
          </a:p>
          <a:p>
            <a:r>
              <a:rPr lang="pl-PL" sz="1100" dirty="0"/>
              <a:t>https://polona.pl/item/ten-postepek-wybran-iest-z-praw-cesarskich-ktory-karolus-v-cesarz-kazal-wydac-po,NDA3NzA0MTI/16/#info:metadata</a:t>
            </a:r>
          </a:p>
          <a:p>
            <a:endParaRPr lang="pl-PL" sz="1100" dirty="0"/>
          </a:p>
          <a:p>
            <a:endParaRPr lang="pl-PL" sz="3200" dirty="0"/>
          </a:p>
        </p:txBody>
      </p:sp>
    </p:spTree>
    <p:extLst>
      <p:ext uri="{BB962C8B-B14F-4D97-AF65-F5344CB8AC3E}">
        <p14:creationId xmlns:p14="http://schemas.microsoft.com/office/powerpoint/2010/main" val="53275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Przyznanie się oskarżonego</a:t>
            </a:r>
            <a:br>
              <a:rPr lang="pl-PL" dirty="0"/>
            </a:br>
            <a:r>
              <a:rPr lang="pl-PL" dirty="0"/>
              <a:t>tortury</a:t>
            </a:r>
          </a:p>
        </p:txBody>
      </p:sp>
      <p:sp>
        <p:nvSpPr>
          <p:cNvPr id="3" name="Symbol zastępczy zawartości 2"/>
          <p:cNvSpPr>
            <a:spLocks noGrp="1"/>
          </p:cNvSpPr>
          <p:nvPr>
            <p:ph idx="1"/>
          </p:nvPr>
        </p:nvSpPr>
        <p:spPr/>
        <p:txBody>
          <a:bodyPr>
            <a:normAutofit fontScale="25000" lnSpcReduction="20000"/>
          </a:bodyPr>
          <a:lstStyle/>
          <a:p>
            <a:endParaRPr lang="pl-PL" dirty="0" smtClean="0"/>
          </a:p>
          <a:p>
            <a:endParaRPr lang="pl-PL" dirty="0"/>
          </a:p>
          <a:p>
            <a:r>
              <a:rPr lang="pl-PL" sz="8000" dirty="0" smtClean="0"/>
              <a:t>„[…] iż gdy się to nań pokaże a on nie będzie umiał słusznie się z tego wywieść a sprawie z </a:t>
            </a:r>
            <a:r>
              <a:rPr lang="pl-PL" sz="8000" dirty="0" err="1" smtClean="0"/>
              <a:t>kąd</a:t>
            </a:r>
            <a:r>
              <a:rPr lang="pl-PL" sz="8000" dirty="0" smtClean="0"/>
              <a:t> albo </a:t>
            </a:r>
            <a:r>
              <a:rPr lang="pl-PL" sz="8000" dirty="0" err="1" smtClean="0"/>
              <a:t>iakim</a:t>
            </a:r>
            <a:r>
              <a:rPr lang="pl-PL" sz="8000" dirty="0" smtClean="0"/>
              <a:t> obyczajem takich rzeczy dostał a zarazem za takim dowodem może być </a:t>
            </a:r>
            <a:r>
              <a:rPr lang="pl-PL" sz="8000" dirty="0" err="1" smtClean="0"/>
              <a:t>męczon</a:t>
            </a:r>
            <a:r>
              <a:rPr lang="pl-PL" sz="8000" dirty="0" smtClean="0"/>
              <a:t>. Wszakoż trzeba </a:t>
            </a:r>
            <a:r>
              <a:rPr lang="pl-PL" sz="8000" dirty="0" err="1" smtClean="0"/>
              <a:t>pierwey</a:t>
            </a:r>
            <a:r>
              <a:rPr lang="pl-PL" sz="8000" dirty="0" smtClean="0"/>
              <a:t> sprawy </a:t>
            </a:r>
            <a:r>
              <a:rPr lang="pl-PL" sz="8000" dirty="0" err="1" smtClean="0"/>
              <a:t>iego</a:t>
            </a:r>
            <a:r>
              <a:rPr lang="pl-PL" sz="8000" dirty="0" smtClean="0"/>
              <a:t> wysłuchać. A </a:t>
            </a:r>
            <a:r>
              <a:rPr lang="pl-PL" sz="8000" dirty="0" err="1" smtClean="0"/>
              <a:t>ieśliżeby</a:t>
            </a:r>
            <a:r>
              <a:rPr lang="pl-PL" sz="8000" dirty="0" smtClean="0"/>
              <a:t> słusznie się z tego wywiódł nie </a:t>
            </a:r>
            <a:r>
              <a:rPr lang="pl-PL" sz="8000" dirty="0" err="1" smtClean="0"/>
              <a:t>skwapiać</a:t>
            </a:r>
            <a:r>
              <a:rPr lang="pl-PL" sz="8000" dirty="0" smtClean="0"/>
              <a:t> się nań”</a:t>
            </a:r>
          </a:p>
          <a:p>
            <a:r>
              <a:rPr lang="pl-PL" sz="8000" dirty="0" smtClean="0"/>
              <a:t>„Gdy kto </a:t>
            </a:r>
            <a:r>
              <a:rPr lang="pl-PL" sz="8000" dirty="0" err="1" smtClean="0"/>
              <a:t>męczon</a:t>
            </a:r>
            <a:r>
              <a:rPr lang="pl-PL" sz="8000" dirty="0" smtClean="0"/>
              <a:t> ma być o </a:t>
            </a:r>
            <a:r>
              <a:rPr lang="pl-PL" sz="8000" dirty="0" err="1" smtClean="0"/>
              <a:t>złoczyństwo</a:t>
            </a:r>
            <a:r>
              <a:rPr lang="pl-PL" sz="8000" dirty="0" smtClean="0"/>
              <a:t> </a:t>
            </a:r>
            <a:r>
              <a:rPr lang="pl-PL" sz="8000" dirty="0" err="1" smtClean="0"/>
              <a:t>iakie</a:t>
            </a:r>
            <a:r>
              <a:rPr lang="pl-PL" sz="8000" dirty="0" smtClean="0"/>
              <a:t> którym go oskarżono za słusznymi znaki y dowody które wszystkie wypisano […] ma być </a:t>
            </a:r>
            <a:r>
              <a:rPr lang="pl-PL" sz="8000" dirty="0" err="1" smtClean="0"/>
              <a:t>postawion</a:t>
            </a:r>
            <a:r>
              <a:rPr lang="pl-PL" sz="8000" dirty="0" smtClean="0"/>
              <a:t> przed </a:t>
            </a:r>
            <a:r>
              <a:rPr lang="pl-PL" sz="8000" dirty="0" err="1" smtClean="0"/>
              <a:t>sędziem</a:t>
            </a:r>
            <a:r>
              <a:rPr lang="pl-PL" sz="8000" dirty="0" smtClean="0"/>
              <a:t> albo </a:t>
            </a:r>
            <a:r>
              <a:rPr lang="pl-PL" sz="8000" dirty="0" err="1" smtClean="0"/>
              <a:t>wóytem</a:t>
            </a:r>
            <a:r>
              <a:rPr lang="pl-PL" sz="8000" dirty="0" smtClean="0"/>
              <a:t> dwiema </a:t>
            </a:r>
            <a:r>
              <a:rPr lang="pl-PL" sz="8000" dirty="0" err="1" smtClean="0"/>
              <a:t>przysiężniki</a:t>
            </a:r>
            <a:r>
              <a:rPr lang="pl-PL" sz="8000" dirty="0" smtClean="0"/>
              <a:t> y przed tym pisarzem który </a:t>
            </a:r>
            <a:r>
              <a:rPr lang="pl-PL" sz="8000" dirty="0"/>
              <a:t>d</a:t>
            </a:r>
            <a:r>
              <a:rPr lang="pl-PL" sz="8000" dirty="0" smtClean="0"/>
              <a:t>o tego urzędu należy y ma być </a:t>
            </a:r>
            <a:r>
              <a:rPr lang="pl-PL" sz="8000" dirty="0" err="1" smtClean="0"/>
              <a:t>pytan</a:t>
            </a:r>
            <a:r>
              <a:rPr lang="pl-PL" sz="8000" dirty="0" smtClean="0"/>
              <a:t> tymi słowy </a:t>
            </a:r>
            <a:r>
              <a:rPr lang="pl-PL" sz="8000" dirty="0" err="1" smtClean="0"/>
              <a:t>któremi</a:t>
            </a:r>
            <a:r>
              <a:rPr lang="pl-PL" sz="8000" dirty="0" smtClean="0"/>
              <a:t> by można go do tego przywieść żeby się sam wyznał bez męki y prawdę powiedział y ma mu być przedkładana srogość męki którą podjąć będzie musiał </a:t>
            </a:r>
            <a:r>
              <a:rPr lang="pl-PL" sz="8000" dirty="0" err="1" smtClean="0"/>
              <a:t>jeśliże</a:t>
            </a:r>
            <a:r>
              <a:rPr lang="pl-PL" sz="8000" dirty="0" smtClean="0"/>
              <a:t> się dobrowolnie nie przyzna ku temu w czym go </a:t>
            </a:r>
            <a:r>
              <a:rPr lang="pl-PL" sz="8000" dirty="0" err="1" smtClean="0"/>
              <a:t>winuią</a:t>
            </a:r>
            <a:r>
              <a:rPr lang="pl-PL" sz="8000" dirty="0" smtClean="0"/>
              <a:t>.”</a:t>
            </a:r>
            <a:endParaRPr lang="pl-PL" sz="6000" dirty="0"/>
          </a:p>
          <a:p>
            <a:pPr marL="0" indent="0">
              <a:buNone/>
            </a:pPr>
            <a:endParaRPr lang="pl-PL" dirty="0"/>
          </a:p>
          <a:p>
            <a:r>
              <a:rPr lang="pl-PL" sz="1100" dirty="0"/>
              <a:t>https://polona.pl/item/ten-postepek-wybran-iest-z-praw-cesarskich-ktory-karolus-v-cesarz-kazal-wydac-po,NDA3NzA0MTI/16/#info:metadata</a:t>
            </a:r>
          </a:p>
        </p:txBody>
      </p:sp>
    </p:spTree>
    <p:extLst>
      <p:ext uri="{BB962C8B-B14F-4D97-AF65-F5344CB8AC3E}">
        <p14:creationId xmlns:p14="http://schemas.microsoft.com/office/powerpoint/2010/main" val="170469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Decretum</a:t>
            </a:r>
            <a:r>
              <a:rPr lang="pl-PL" dirty="0" smtClean="0"/>
              <a:t> ad </a:t>
            </a:r>
            <a:r>
              <a:rPr lang="pl-PL" dirty="0" err="1" smtClean="0"/>
              <a:t>tortoris</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smtClean="0"/>
              <a:t>„Sąd wziąwszy na uwagę te wszystkie </a:t>
            </a:r>
            <a:r>
              <a:rPr lang="pl-PL" dirty="0" err="1" smtClean="0"/>
              <a:t>punkta</a:t>
            </a:r>
            <a:r>
              <a:rPr lang="pl-PL" dirty="0" smtClean="0"/>
              <a:t> i wyznania stron obwinionych, słysząc, iż ta </a:t>
            </a:r>
            <a:r>
              <a:rPr lang="pl-PL" dirty="0" err="1" smtClean="0"/>
              <a:t>Sieczonka</a:t>
            </a:r>
            <a:r>
              <a:rPr lang="pl-PL" dirty="0" smtClean="0"/>
              <a:t>, jako strona popierająca przeciw Poruczniczce i przeciwko matce jej a ciotce swej, jakoby onej radziły do wszystkiego, a zwłaszcza do trucizny, tedy dla doskonalszej w tej sprawie </a:t>
            </a:r>
            <a:r>
              <a:rPr lang="pl-PL" dirty="0" err="1" smtClean="0"/>
              <a:t>informatiej</a:t>
            </a:r>
            <a:r>
              <a:rPr lang="pl-PL" dirty="0" smtClean="0"/>
              <a:t>, ponieważ się do tego nie chcą przyznać, przeto według uznania i z wielu </a:t>
            </a:r>
            <a:r>
              <a:rPr lang="pl-PL" dirty="0" err="1" smtClean="0"/>
              <a:t>sentencyi</a:t>
            </a:r>
            <a:r>
              <a:rPr lang="pl-PL" dirty="0" smtClean="0"/>
              <a:t> chcąc się z niej prawdy </a:t>
            </a:r>
            <a:r>
              <a:rPr lang="pl-PL" dirty="0" err="1" smtClean="0"/>
              <a:t>dwiedzieć</a:t>
            </a:r>
            <a:r>
              <a:rPr lang="pl-PL" dirty="0" smtClean="0"/>
              <a:t> z dekretu skazana jest </a:t>
            </a:r>
            <a:r>
              <a:rPr lang="pl-PL" dirty="0" err="1" smtClean="0"/>
              <a:t>taz</a:t>
            </a:r>
            <a:r>
              <a:rPr lang="pl-PL" dirty="0" smtClean="0"/>
              <a:t> Elżbieta </a:t>
            </a:r>
            <a:r>
              <a:rPr lang="pl-PL" dirty="0" err="1" smtClean="0"/>
              <a:t>Sieczconka</a:t>
            </a:r>
            <a:r>
              <a:rPr lang="pl-PL" dirty="0" smtClean="0"/>
              <a:t> na </a:t>
            </a:r>
            <a:r>
              <a:rPr lang="pl-PL" dirty="0" err="1" smtClean="0"/>
              <a:t>tortory</a:t>
            </a:r>
            <a:r>
              <a:rPr lang="pl-PL" dirty="0" smtClean="0"/>
              <a:t> […]”.</a:t>
            </a:r>
          </a:p>
          <a:p>
            <a:pPr algn="just"/>
            <a:r>
              <a:rPr lang="pl-PL" dirty="0" smtClean="0"/>
              <a:t>„taż pomieniona Elżbieta, gdy była przyprowadzona na miejsce naznaczone na tortury, pytana raz, drugi, trzeci, aby prawdziwie wyznała, jeżeli </a:t>
            </a:r>
            <a:r>
              <a:rPr lang="pl-PL" dirty="0" err="1" smtClean="0"/>
              <a:t>onę</a:t>
            </a:r>
            <a:r>
              <a:rPr lang="pl-PL" dirty="0" smtClean="0"/>
              <a:t> ciotkę do Krakowa namawiała po truciznę i jeżeli jej radziła męża truć, i jeżeli wiedziała, kiedy </a:t>
            </a:r>
            <a:r>
              <a:rPr lang="pl-PL" dirty="0" err="1" smtClean="0"/>
              <a:t>Porucznicka</a:t>
            </a:r>
            <a:r>
              <a:rPr lang="pl-PL" dirty="0" smtClean="0"/>
              <a:t> męża swego truła, także jeżeli jej </a:t>
            </a:r>
            <a:r>
              <a:rPr lang="pl-PL" dirty="0" err="1" smtClean="0"/>
              <a:t>Porucznicka</a:t>
            </a:r>
            <a:r>
              <a:rPr lang="pl-PL" dirty="0" smtClean="0"/>
              <a:t> dała ostatek swojej trucizny, </a:t>
            </a:r>
            <a:r>
              <a:rPr lang="pl-PL" dirty="0" err="1" smtClean="0"/>
              <a:t>respondit</a:t>
            </a:r>
            <a:r>
              <a:rPr lang="pl-PL" dirty="0" smtClean="0"/>
              <a:t>: Moi łaskawi Panowie! Już widzę śmierć w oczach swoich, której trudno się mam pono uchronić, tylko żałuję tej dusze, którą noszę w żywocie swoim, bom </a:t>
            </a:r>
            <a:r>
              <a:rPr lang="pl-PL" dirty="0" err="1" smtClean="0"/>
              <a:t>iest</a:t>
            </a:r>
            <a:r>
              <a:rPr lang="pl-PL" dirty="0" smtClean="0"/>
              <a:t> brzemienną już na piąty miesiąc, ale </a:t>
            </a:r>
            <a:r>
              <a:rPr lang="pl-PL" dirty="0" err="1" smtClean="0"/>
              <a:t>gotowam</a:t>
            </a:r>
            <a:r>
              <a:rPr lang="pl-PL" dirty="0" smtClean="0"/>
              <a:t> umrzeć, że ciotka nic nie winna i proszę za nią miłosierdzia …….Co słysząc panowie sędzia, iż o wszystkim prawdziwie wyznała, a że była </a:t>
            </a:r>
            <a:r>
              <a:rPr lang="pl-PL" dirty="0" err="1" smtClean="0"/>
              <a:t>praegnans</a:t>
            </a:r>
            <a:r>
              <a:rPr lang="pl-PL" dirty="0" smtClean="0"/>
              <a:t> , od tortur wolna została do dnia drugiego, a to do uznania </a:t>
            </a:r>
            <a:r>
              <a:rPr lang="pl-PL" dirty="0" err="1" smtClean="0"/>
              <a:t>białychgłów</a:t>
            </a:r>
            <a:r>
              <a:rPr lang="pl-PL" dirty="0" smtClean="0"/>
              <a:t> inszych, jeżeli była </a:t>
            </a:r>
            <a:r>
              <a:rPr lang="pl-PL" dirty="0" err="1" smtClean="0"/>
              <a:t>praegnans</a:t>
            </a:r>
            <a:r>
              <a:rPr lang="pl-PL" dirty="0" smtClean="0"/>
              <a:t>”.</a:t>
            </a:r>
          </a:p>
          <a:p>
            <a:pPr algn="just"/>
            <a:r>
              <a:rPr lang="pl-PL" sz="1200" dirty="0"/>
              <a:t>Acta </a:t>
            </a:r>
            <a:r>
              <a:rPr lang="pl-PL" sz="1200" dirty="0" err="1"/>
              <a:t>maleficorum</a:t>
            </a:r>
            <a:r>
              <a:rPr lang="pl-PL" sz="1200" dirty="0"/>
              <a:t> </a:t>
            </a:r>
            <a:r>
              <a:rPr lang="pl-PL" sz="1200" dirty="0" err="1"/>
              <a:t>Wisniciae</a:t>
            </a:r>
            <a:r>
              <a:rPr lang="pl-PL" sz="1200" dirty="0"/>
              <a:t> (1629-1665). Księga złoczyńców Sądu Kryminalnego w Wiśniczu (1629-1665, oprac. i wyd. W. </a:t>
            </a:r>
            <a:r>
              <a:rPr lang="pl-PL" sz="1200" dirty="0" err="1"/>
              <a:t>Uruszczak</a:t>
            </a:r>
            <a:r>
              <a:rPr lang="pl-PL" sz="1200" dirty="0"/>
              <a:t> przy </a:t>
            </a:r>
            <a:r>
              <a:rPr lang="pl-PL" sz="1200" dirty="0" err="1"/>
              <a:t>współp</a:t>
            </a:r>
            <a:r>
              <a:rPr lang="pl-PL" sz="1200" dirty="0"/>
              <a:t>. I. Dwornickiej, Kraków 2003, s. </a:t>
            </a:r>
            <a:r>
              <a:rPr lang="pl-PL" sz="1200" dirty="0" smtClean="0"/>
              <a:t>239-240</a:t>
            </a:r>
          </a:p>
          <a:p>
            <a:endParaRPr lang="pl-PL" dirty="0"/>
          </a:p>
        </p:txBody>
      </p:sp>
    </p:spTree>
    <p:extLst>
      <p:ext uri="{BB962C8B-B14F-4D97-AF65-F5344CB8AC3E}">
        <p14:creationId xmlns:p14="http://schemas.microsoft.com/office/powerpoint/2010/main" val="84215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Skargowość-</a:t>
            </a:r>
            <a:r>
              <a:rPr lang="pl-PL" sz="3600" dirty="0" err="1" smtClean="0"/>
              <a:t>akuzacyjność</a:t>
            </a:r>
            <a:r>
              <a:rPr lang="pl-PL" sz="3600" dirty="0" smtClean="0"/>
              <a:t/>
            </a:r>
            <a:br>
              <a:rPr lang="pl-PL" sz="3600" dirty="0" smtClean="0"/>
            </a:br>
            <a:r>
              <a:rPr lang="pl-PL" sz="3600" dirty="0" smtClean="0"/>
              <a:t>księga elbląska</a:t>
            </a:r>
            <a:endParaRPr lang="pl-PL" sz="3600" dirty="0"/>
          </a:p>
        </p:txBody>
      </p:sp>
      <p:sp>
        <p:nvSpPr>
          <p:cNvPr id="3" name="Symbol zastępczy zawartości 2"/>
          <p:cNvSpPr>
            <a:spLocks noGrp="1"/>
          </p:cNvSpPr>
          <p:nvPr>
            <p:ph idx="1"/>
          </p:nvPr>
        </p:nvSpPr>
        <p:spPr/>
        <p:txBody>
          <a:bodyPr/>
          <a:lstStyle/>
          <a:p>
            <a:pPr algn="just"/>
            <a:r>
              <a:rPr lang="pl-PL" sz="3600" b="1" dirty="0"/>
              <a:t>[4.1] </a:t>
            </a:r>
            <a:r>
              <a:rPr lang="pl-PL" sz="3600" dirty="0"/>
              <a:t>Jeśli ktoś przyjdzie przed swojego sędziego i </a:t>
            </a:r>
            <a:r>
              <a:rPr lang="pl-PL" sz="3600" u="sng" dirty="0"/>
              <a:t>skarży na kogoś</a:t>
            </a:r>
            <a:r>
              <a:rPr lang="pl-PL" sz="3600" dirty="0"/>
              <a:t>, kto przy tym nie jest obecny, [wówczas] pyta go sędzia, czy chciałby go pozwać. Jeśli ów mówi, że chętnie chciałby go pozwać, wówczas sędzia nakazuje komornikowi, aby go </a:t>
            </a:r>
            <a:r>
              <a:rPr lang="pl-PL" sz="3600" dirty="0" err="1"/>
              <a:t>zapozwał</a:t>
            </a:r>
            <a:r>
              <a:rPr lang="pl-PL" sz="3600" dirty="0"/>
              <a:t>. </a:t>
            </a:r>
          </a:p>
          <a:p>
            <a:pPr algn="ctr"/>
            <a:r>
              <a:rPr lang="pl-PL" dirty="0" smtClean="0">
                <a:solidFill>
                  <a:srgbClr val="FF0000"/>
                </a:solidFill>
              </a:rPr>
              <a:t>SKARGA-ŻAŁOBA</a:t>
            </a:r>
          </a:p>
          <a:p>
            <a:r>
              <a:rPr lang="pl-PL" sz="1200" dirty="0"/>
              <a:t>http://ihp.wpia.uw.edu.pl/?material=teksty-zrodlowe-z-historii-prawa-i-ustroju-polskiego</a:t>
            </a:r>
          </a:p>
        </p:txBody>
      </p:sp>
    </p:spTree>
    <p:extLst>
      <p:ext uri="{BB962C8B-B14F-4D97-AF65-F5344CB8AC3E}">
        <p14:creationId xmlns:p14="http://schemas.microsoft.com/office/powerpoint/2010/main" val="3811618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Przyznanie się oskarżonego</a:t>
            </a:r>
            <a:br>
              <a:rPr lang="pl-PL" dirty="0" smtClean="0"/>
            </a:br>
            <a:r>
              <a:rPr lang="pl-PL" dirty="0" smtClean="0"/>
              <a:t>tortury</a:t>
            </a:r>
            <a:endParaRPr lang="pl-PL" dirty="0"/>
          </a:p>
        </p:txBody>
      </p:sp>
      <p:sp>
        <p:nvSpPr>
          <p:cNvPr id="3" name="Symbol zastępczy zawartości 2"/>
          <p:cNvSpPr>
            <a:spLocks noGrp="1"/>
          </p:cNvSpPr>
          <p:nvPr>
            <p:ph idx="1"/>
          </p:nvPr>
        </p:nvSpPr>
        <p:spPr/>
        <p:txBody>
          <a:bodyPr>
            <a:normAutofit/>
          </a:bodyPr>
          <a:lstStyle/>
          <a:p>
            <a:endParaRPr lang="pl-PL" dirty="0" smtClean="0"/>
          </a:p>
          <a:p>
            <a:r>
              <a:rPr lang="pl-PL" dirty="0" smtClean="0"/>
              <a:t>„Gdy się </a:t>
            </a:r>
            <a:r>
              <a:rPr lang="pl-PL" dirty="0" err="1" smtClean="0"/>
              <a:t>iuż</a:t>
            </a:r>
            <a:r>
              <a:rPr lang="pl-PL" dirty="0" smtClean="0"/>
              <a:t> obwiniony przyzna na męce y powie na się to o co go </a:t>
            </a:r>
            <a:r>
              <a:rPr lang="pl-PL" dirty="0" err="1" smtClean="0"/>
              <a:t>obwioniono</a:t>
            </a:r>
            <a:r>
              <a:rPr lang="pl-PL" dirty="0" smtClean="0"/>
              <a:t> a gdy </a:t>
            </a:r>
            <a:r>
              <a:rPr lang="pl-PL" dirty="0" err="1" smtClean="0"/>
              <a:t>iuż</a:t>
            </a:r>
            <a:r>
              <a:rPr lang="pl-PL" dirty="0" smtClean="0"/>
              <a:t> będzie to według sprawy </a:t>
            </a:r>
            <a:r>
              <a:rPr lang="pl-PL" dirty="0" err="1" smtClean="0"/>
              <a:t>iego</a:t>
            </a:r>
            <a:r>
              <a:rPr lang="pl-PL" dirty="0" smtClean="0"/>
              <a:t> popisano </a:t>
            </a:r>
            <a:r>
              <a:rPr lang="pl-PL" dirty="0" err="1" smtClean="0"/>
              <a:t>maią</a:t>
            </a:r>
            <a:r>
              <a:rPr lang="pl-PL" dirty="0" smtClean="0"/>
              <a:t> ciż co przy męce byli dostatecznie pytać </a:t>
            </a:r>
            <a:r>
              <a:rPr lang="pl-PL" dirty="0" err="1" smtClean="0"/>
              <a:t>ieśliże</a:t>
            </a:r>
            <a:r>
              <a:rPr lang="pl-PL" dirty="0" smtClean="0"/>
              <a:t> przy tym stoi co wyznał, y </a:t>
            </a:r>
            <a:r>
              <a:rPr lang="pl-PL" dirty="0" err="1" smtClean="0"/>
              <a:t>wywiadować</a:t>
            </a:r>
            <a:r>
              <a:rPr lang="pl-PL" dirty="0" smtClean="0"/>
              <a:t> się drugich też rzeczy z których by prawda </a:t>
            </a:r>
            <a:r>
              <a:rPr lang="pl-PL" dirty="0" err="1" smtClean="0"/>
              <a:t>łacniey</a:t>
            </a:r>
            <a:r>
              <a:rPr lang="pl-PL" dirty="0" smtClean="0"/>
              <a:t> się mogła poznać […] żeby powiedział co go do tego przywiodło, którego dnia, </a:t>
            </a:r>
            <a:r>
              <a:rPr lang="pl-PL" dirty="0" err="1" smtClean="0"/>
              <a:t>którey</a:t>
            </a:r>
            <a:r>
              <a:rPr lang="pl-PL" dirty="0" smtClean="0"/>
              <a:t> godziny, na którym </a:t>
            </a:r>
            <a:r>
              <a:rPr lang="pl-PL" dirty="0" err="1" smtClean="0"/>
              <a:t>mieyscu</a:t>
            </a:r>
            <a:r>
              <a:rPr lang="pl-PL" dirty="0" smtClean="0"/>
              <a:t> to było jeśli też pomocników </a:t>
            </a:r>
            <a:r>
              <a:rPr lang="pl-PL" dirty="0" err="1" smtClean="0"/>
              <a:t>iakich</a:t>
            </a:r>
            <a:r>
              <a:rPr lang="pl-PL" dirty="0" smtClean="0"/>
              <a:t> do tego używał […]”</a:t>
            </a:r>
          </a:p>
          <a:p>
            <a:r>
              <a:rPr lang="pl-PL" sz="1100" dirty="0"/>
              <a:t>https://polona.pl/item/ten-postepek-wybran-iest-z-praw-cesarskich-ktory-karolus-v-cesarz-kazal-wydac-po,NDA3NzA0MTI/16/#</a:t>
            </a:r>
            <a:r>
              <a:rPr lang="pl-PL" sz="1100" dirty="0" smtClean="0"/>
              <a:t>info:metadata</a:t>
            </a:r>
            <a:endParaRPr lang="pl-PL" dirty="0" smtClean="0"/>
          </a:p>
          <a:p>
            <a:r>
              <a:rPr lang="pl-PL" dirty="0" smtClean="0"/>
              <a:t>Zarzuty wobec wniosku o przekazanie na tortury: „Ad </a:t>
            </a:r>
            <a:r>
              <a:rPr lang="pl-PL" dirty="0" err="1" smtClean="0"/>
              <a:t>torturas</a:t>
            </a:r>
            <a:r>
              <a:rPr lang="pl-PL" dirty="0" smtClean="0"/>
              <a:t> także nie może być </a:t>
            </a:r>
            <a:r>
              <a:rPr lang="pl-PL" dirty="0" err="1" smtClean="0"/>
              <a:t>destinatus</a:t>
            </a:r>
            <a:r>
              <a:rPr lang="pl-PL" dirty="0" smtClean="0"/>
              <a:t>, gdyż dowodu słusznego nie masz, jakoby należało </a:t>
            </a:r>
            <a:r>
              <a:rPr lang="pl-PL" dirty="0" err="1" smtClean="0"/>
              <a:t>siedmią</a:t>
            </a:r>
            <a:r>
              <a:rPr lang="pl-PL" dirty="0" smtClean="0"/>
              <a:t> świadków dowieść szkody” – </a:t>
            </a:r>
            <a:r>
              <a:rPr lang="pl-PL" sz="1100" dirty="0" smtClean="0"/>
              <a:t>Księgi kryminalne miasta Krajowa z lat 1630-1633, 1679-1690, opr. i wyd. W. </a:t>
            </a:r>
            <a:r>
              <a:rPr lang="pl-PL" sz="1100" dirty="0" err="1"/>
              <a:t>U</a:t>
            </a:r>
            <a:r>
              <a:rPr lang="pl-PL" sz="1100" dirty="0" err="1" smtClean="0"/>
              <a:t>ruszczak</a:t>
            </a:r>
            <a:r>
              <a:rPr lang="pl-PL" sz="1100" dirty="0" smtClean="0"/>
              <a:t>, M. Mikuła, K. Fokt, Kraków 2016, s. 324</a:t>
            </a:r>
            <a:endParaRPr lang="pl-PL" sz="1100" dirty="0"/>
          </a:p>
        </p:txBody>
      </p:sp>
    </p:spTree>
    <p:extLst>
      <p:ext uri="{BB962C8B-B14F-4D97-AF65-F5344CB8AC3E}">
        <p14:creationId xmlns:p14="http://schemas.microsoft.com/office/powerpoint/2010/main" val="517860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Świadkowie</a:t>
            </a:r>
            <a:br>
              <a:rPr lang="pl-PL" dirty="0" smtClean="0"/>
            </a:br>
            <a:r>
              <a:rPr lang="pl-PL" dirty="0" smtClean="0"/>
              <a:t>fałszywe świadectwo</a:t>
            </a:r>
            <a:endParaRPr lang="pl-PL" dirty="0"/>
          </a:p>
        </p:txBody>
      </p:sp>
      <p:sp>
        <p:nvSpPr>
          <p:cNvPr id="3" name="Symbol zastępczy zawartości 2"/>
          <p:cNvSpPr>
            <a:spLocks noGrp="1"/>
          </p:cNvSpPr>
          <p:nvPr>
            <p:ph idx="1"/>
          </p:nvPr>
        </p:nvSpPr>
        <p:spPr/>
        <p:txBody>
          <a:bodyPr>
            <a:normAutofit/>
          </a:bodyPr>
          <a:lstStyle/>
          <a:p>
            <a:pPr algn="just"/>
            <a:r>
              <a:rPr lang="pl-PL" sz="3200" dirty="0" smtClean="0"/>
              <a:t>„Gdzieby pewna tego wiadomość była y dostatecznie to uznano, że fałszywi świadkowie swym świadectwem niepobożnym a złośliwym tego niewinnie o zdrowie y o gardło przyprawili, albo chcieli przyprawić </a:t>
            </a:r>
            <a:r>
              <a:rPr lang="pl-PL" sz="3200" dirty="0" err="1" smtClean="0"/>
              <a:t>maią</a:t>
            </a:r>
            <a:r>
              <a:rPr lang="pl-PL" sz="3200" dirty="0" smtClean="0"/>
              <a:t> za to cierpieć to skaranie ku któremu tego niewinnego przywieść chcieli.”</a:t>
            </a:r>
          </a:p>
          <a:p>
            <a:pPr algn="just"/>
            <a:endParaRPr lang="pl-PL" sz="3200" dirty="0"/>
          </a:p>
          <a:p>
            <a:r>
              <a:rPr lang="pl-PL" sz="1100" dirty="0"/>
              <a:t>https://polona.pl/item/ten-postepek-wybran-iest-z-praw-cesarskich-ktory-karolus-v-cesarz-kazal-wydac-po,NDA3NzA0MTI/16/#info:metadata</a:t>
            </a:r>
          </a:p>
          <a:p>
            <a:endParaRPr lang="pl-PL" sz="1100" dirty="0"/>
          </a:p>
          <a:p>
            <a:pPr algn="just"/>
            <a:endParaRPr lang="pl-PL" sz="1100" dirty="0"/>
          </a:p>
        </p:txBody>
      </p:sp>
    </p:spTree>
    <p:extLst>
      <p:ext uri="{BB962C8B-B14F-4D97-AF65-F5344CB8AC3E}">
        <p14:creationId xmlns:p14="http://schemas.microsoft.com/office/powerpoint/2010/main" val="2129297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Inne  </a:t>
            </a:r>
            <a:r>
              <a:rPr lang="pl-PL" dirty="0"/>
              <a:t>ś</a:t>
            </a:r>
            <a:r>
              <a:rPr lang="pl-PL" dirty="0" smtClean="0"/>
              <a:t>rodki dowodowe</a:t>
            </a:r>
            <a:endParaRPr lang="pl-PL" dirty="0"/>
          </a:p>
        </p:txBody>
      </p:sp>
      <p:sp>
        <p:nvSpPr>
          <p:cNvPr id="3" name="Symbol zastępczy zawartości 2"/>
          <p:cNvSpPr>
            <a:spLocks noGrp="1"/>
          </p:cNvSpPr>
          <p:nvPr>
            <p:ph idx="1"/>
          </p:nvPr>
        </p:nvSpPr>
        <p:spPr/>
        <p:txBody>
          <a:bodyPr/>
          <a:lstStyle/>
          <a:p>
            <a:r>
              <a:rPr lang="pl-PL" sz="4400" dirty="0" smtClean="0"/>
              <a:t>Zeznania pokrzywdzonego</a:t>
            </a:r>
          </a:p>
          <a:p>
            <a:r>
              <a:rPr lang="pl-PL" sz="4400" dirty="0" smtClean="0"/>
              <a:t>Konfrontacja</a:t>
            </a:r>
          </a:p>
          <a:p>
            <a:r>
              <a:rPr lang="pl-PL" sz="4400" dirty="0" smtClean="0"/>
              <a:t>Powołanie biegłego</a:t>
            </a:r>
          </a:p>
          <a:p>
            <a:r>
              <a:rPr lang="pl-PL" sz="4400" dirty="0" smtClean="0"/>
              <a:t>Oględziny</a:t>
            </a:r>
          </a:p>
          <a:p>
            <a:r>
              <a:rPr lang="pl-PL" sz="4400" dirty="0" smtClean="0"/>
              <a:t>Obdukcja</a:t>
            </a:r>
          </a:p>
          <a:p>
            <a:endParaRPr lang="pl-PL" sz="4400" dirty="0" smtClean="0"/>
          </a:p>
          <a:p>
            <a:endParaRPr lang="pl-PL" dirty="0" smtClean="0"/>
          </a:p>
          <a:p>
            <a:endParaRPr lang="pl-PL" dirty="0"/>
          </a:p>
        </p:txBody>
      </p:sp>
    </p:spTree>
    <p:extLst>
      <p:ext uri="{BB962C8B-B14F-4D97-AF65-F5344CB8AC3E}">
        <p14:creationId xmlns:p14="http://schemas.microsoft.com/office/powerpoint/2010/main" val="2634277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wyrokowanie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W sprawie o otrucie męża:</a:t>
            </a:r>
          </a:p>
          <a:p>
            <a:pPr algn="just"/>
            <a:r>
              <a:rPr lang="pl-PL" sz="1800" dirty="0" smtClean="0"/>
              <a:t>„Sąd niniejszy złożony tak z miasta sławnego bochnie i z miasta Lipnice, także i sąd </a:t>
            </a:r>
            <a:r>
              <a:rPr lang="pl-PL" sz="1800" dirty="0" err="1" smtClean="0"/>
              <a:t>tuteczny</a:t>
            </a:r>
            <a:r>
              <a:rPr lang="pl-PL" sz="1800" dirty="0" smtClean="0"/>
              <a:t> radziecki i wójtowski wiśnicki, wysłuchawszy dobrze stron obwinionych, a iż się to pokazało, że Katarzyna </a:t>
            </a:r>
            <a:r>
              <a:rPr lang="pl-PL" sz="1800" dirty="0" err="1"/>
              <a:t>P</a:t>
            </a:r>
            <a:r>
              <a:rPr lang="pl-PL" sz="1800" dirty="0" err="1" smtClean="0"/>
              <a:t>orucznicka</a:t>
            </a:r>
            <a:r>
              <a:rPr lang="pl-PL" sz="1800" dirty="0" smtClean="0"/>
              <a:t>, która dobrowolnie występek swój wyznała, nie pamiętając nic na przykazanie pana Boga </a:t>
            </a:r>
            <a:r>
              <a:rPr lang="pl-PL" sz="1800" dirty="0" err="1" smtClean="0"/>
              <a:t>Wszechmogoącego</a:t>
            </a:r>
            <a:r>
              <a:rPr lang="pl-PL" sz="1800" dirty="0" smtClean="0"/>
              <a:t> i na przykazanie jego, tudzież surowość i ostrość prawa pospolitego, ważyła się męża, swego przyjaciela wprzód po Panu Bogu najbliższego truć i znieść z tego świata, nie pamiętając na przysięgę tę, którą w Kościele świętym katolickim przy ślubie uczyniła, także ważyła się i drugiej siostrze radzić i dodawać trucizny, jako ona na </a:t>
            </a:r>
            <a:r>
              <a:rPr lang="pl-PL" sz="1800" dirty="0" err="1" smtClean="0"/>
              <a:t>nię</a:t>
            </a:r>
            <a:r>
              <a:rPr lang="pl-PL" sz="1800" dirty="0" smtClean="0"/>
              <a:t> po wszystkie czasy twierdzi, tedy ona za takowe jej uczynki złe lubo by była zasłużyła karanie sroższe, dekretem takowym jest osądzona, aby była karana, wprzód ucięciem ręki prawej, a potem na gardle mieczem, żeby była ścięta w rynku Ta zaś Elżbieta </a:t>
            </a:r>
            <a:r>
              <a:rPr lang="pl-PL" sz="1800" dirty="0" err="1" smtClean="0"/>
              <a:t>Sieczconka</a:t>
            </a:r>
            <a:r>
              <a:rPr lang="pl-PL" sz="1800" dirty="0" smtClean="0"/>
              <a:t>, która przez radę </a:t>
            </a:r>
            <a:r>
              <a:rPr lang="pl-PL" sz="1800" dirty="0" err="1" smtClean="0"/>
              <a:t>Poruczniczcynę</a:t>
            </a:r>
            <a:r>
              <a:rPr lang="pl-PL" sz="1800" dirty="0" smtClean="0"/>
              <a:t> męża swego zabiła trucizną, przez którą umarł, tedy z dekretu sądowego skazana jest na śmierć ściętą, jeżeli się to pokaże, że nie jest brzemienna. Ten dekret na wymieniona </a:t>
            </a:r>
            <a:r>
              <a:rPr lang="pl-PL" sz="1800" dirty="0" err="1" smtClean="0"/>
              <a:t>Porucznicką</a:t>
            </a:r>
            <a:r>
              <a:rPr lang="pl-PL" sz="1800" dirty="0" smtClean="0"/>
              <a:t> jest egzekwowany i wykonany, oprócz ręki ucięcia, co uproszono u sądu za intercesją Jego Mości Pana Drozdowskiego”.</a:t>
            </a:r>
          </a:p>
          <a:p>
            <a:pPr algn="just"/>
            <a:r>
              <a:rPr lang="pl-PL" sz="1100" dirty="0" smtClean="0"/>
              <a:t>Acta </a:t>
            </a:r>
            <a:r>
              <a:rPr lang="pl-PL" sz="1100" dirty="0" err="1" smtClean="0"/>
              <a:t>maleficorum</a:t>
            </a:r>
            <a:r>
              <a:rPr lang="pl-PL" sz="1100" dirty="0" smtClean="0"/>
              <a:t> </a:t>
            </a:r>
            <a:r>
              <a:rPr lang="pl-PL" sz="1100" dirty="0" err="1" smtClean="0"/>
              <a:t>Wisniciae</a:t>
            </a:r>
            <a:r>
              <a:rPr lang="pl-PL" sz="1100" dirty="0" smtClean="0"/>
              <a:t> (1629-1665). Księga złoczyńców Sądu Kryminalnego w Wiśniczu (1629-1665, oprac. i wyd. W. </a:t>
            </a:r>
            <a:r>
              <a:rPr lang="pl-PL" sz="1100" dirty="0" err="1" smtClean="0"/>
              <a:t>Uruszczak</a:t>
            </a:r>
            <a:r>
              <a:rPr lang="pl-PL" sz="1100" dirty="0" smtClean="0"/>
              <a:t> przy </a:t>
            </a:r>
            <a:r>
              <a:rPr lang="pl-PL" sz="1100" dirty="0" err="1" smtClean="0"/>
              <a:t>współp</a:t>
            </a:r>
            <a:r>
              <a:rPr lang="pl-PL" sz="1100" dirty="0" smtClean="0"/>
              <a:t>. I. Dwornickiej, Kraków 2003, s. 240.</a:t>
            </a:r>
          </a:p>
          <a:p>
            <a:endParaRPr lang="pl-PL" dirty="0"/>
          </a:p>
        </p:txBody>
      </p:sp>
    </p:spTree>
    <p:extLst>
      <p:ext uri="{BB962C8B-B14F-4D97-AF65-F5344CB8AC3E}">
        <p14:creationId xmlns:p14="http://schemas.microsoft.com/office/powerpoint/2010/main" val="24558254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8000" dirty="0" smtClean="0"/>
              <a:t>Przykład postępowania inkwizycyjnego</a:t>
            </a:r>
            <a:endParaRPr lang="pl-PL" sz="8000"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2397606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Przestępstwo zabójstwa </a:t>
            </a:r>
            <a:br>
              <a:rPr lang="pl-PL" dirty="0" smtClean="0"/>
            </a:br>
            <a:r>
              <a:rPr lang="pl-PL" dirty="0" smtClean="0"/>
              <a:t>za pomocą trucizny</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I. Sebastian </a:t>
            </a:r>
            <a:r>
              <a:rPr lang="pl-PL" dirty="0" err="1" smtClean="0"/>
              <a:t>Samowski</a:t>
            </a:r>
            <a:r>
              <a:rPr lang="pl-PL" dirty="0" smtClean="0"/>
              <a:t> oskarżony o usiłowanie otrucia swej żony: </a:t>
            </a:r>
          </a:p>
          <a:p>
            <a:pPr marL="0" indent="0">
              <a:buNone/>
            </a:pPr>
            <a:r>
              <a:rPr lang="pl-PL" dirty="0" err="1" smtClean="0"/>
              <a:t>Instigator</a:t>
            </a:r>
            <a:r>
              <a:rPr lang="pl-PL" dirty="0" smtClean="0"/>
              <a:t> </a:t>
            </a:r>
            <a:r>
              <a:rPr lang="pl-PL" dirty="0" err="1" smtClean="0"/>
              <a:t>Oficii</a:t>
            </a:r>
            <a:r>
              <a:rPr lang="pl-PL" dirty="0" smtClean="0"/>
              <a:t> </a:t>
            </a:r>
            <a:r>
              <a:rPr lang="pl-PL" dirty="0" err="1" smtClean="0"/>
              <a:t>praesentavit</a:t>
            </a:r>
            <a:r>
              <a:rPr lang="pl-PL" dirty="0" smtClean="0"/>
              <a:t> </a:t>
            </a:r>
            <a:r>
              <a:rPr lang="pl-PL" dirty="0" err="1" smtClean="0"/>
              <a:t>Sebastianum</a:t>
            </a:r>
            <a:r>
              <a:rPr lang="pl-PL" dirty="0" smtClean="0"/>
              <a:t> </a:t>
            </a:r>
            <a:r>
              <a:rPr lang="pl-PL" dirty="0" err="1" smtClean="0"/>
              <a:t>Samowski</a:t>
            </a:r>
            <a:r>
              <a:rPr lang="pl-PL" dirty="0" smtClean="0"/>
              <a:t> </a:t>
            </a:r>
            <a:r>
              <a:rPr lang="pl-PL" dirty="0" err="1" smtClean="0"/>
              <a:t>inculpatum</a:t>
            </a:r>
            <a:r>
              <a:rPr lang="pl-PL" dirty="0" smtClean="0"/>
              <a:t> pro </a:t>
            </a:r>
            <a:r>
              <a:rPr lang="pl-PL" dirty="0" err="1" smtClean="0"/>
              <a:t>eo</a:t>
            </a:r>
            <a:r>
              <a:rPr lang="pl-PL" dirty="0" smtClean="0"/>
              <a:t>: „Iż żonę chciał otruć wsypaniem arszeniku w potrawę”</a:t>
            </a:r>
          </a:p>
          <a:p>
            <a:pPr marL="0" indent="0">
              <a:buNone/>
            </a:pPr>
            <a:r>
              <a:rPr lang="pl-PL" dirty="0" err="1" smtClean="0"/>
              <a:t>Examinatus</a:t>
            </a:r>
            <a:r>
              <a:rPr lang="pl-PL" dirty="0" smtClean="0"/>
              <a:t> ab initio rzekł: „Żem to na szczury był nagotował, nie kazałem jej tego nikomu dawać”.</a:t>
            </a:r>
          </a:p>
          <a:p>
            <a:pPr marL="0" indent="0">
              <a:buNone/>
            </a:pPr>
            <a:r>
              <a:rPr lang="pl-PL" dirty="0" smtClean="0"/>
              <a:t>Agnes </a:t>
            </a:r>
            <a:r>
              <a:rPr lang="pl-PL" dirty="0" err="1" smtClean="0"/>
              <a:t>Sebastiani</a:t>
            </a:r>
            <a:r>
              <a:rPr lang="pl-PL" dirty="0" smtClean="0"/>
              <a:t> </a:t>
            </a:r>
            <a:r>
              <a:rPr lang="pl-PL" dirty="0" err="1" smtClean="0"/>
              <a:t>Samowski</a:t>
            </a:r>
            <a:r>
              <a:rPr lang="pl-PL" dirty="0" smtClean="0"/>
              <a:t> </a:t>
            </a:r>
            <a:r>
              <a:rPr lang="pl-PL" dirty="0" err="1" smtClean="0"/>
              <a:t>consors</a:t>
            </a:r>
            <a:r>
              <a:rPr lang="pl-PL" dirty="0" smtClean="0"/>
              <a:t> </a:t>
            </a:r>
            <a:r>
              <a:rPr lang="pl-PL" dirty="0" err="1" smtClean="0"/>
              <a:t>paralitica</a:t>
            </a:r>
            <a:r>
              <a:rPr lang="pl-PL" dirty="0" smtClean="0"/>
              <a:t> </a:t>
            </a:r>
            <a:r>
              <a:rPr lang="pl-PL" dirty="0" err="1" smtClean="0"/>
              <a:t>examinata</a:t>
            </a:r>
            <a:r>
              <a:rPr lang="pl-PL" dirty="0" smtClean="0"/>
              <a:t>, </a:t>
            </a:r>
            <a:r>
              <a:rPr lang="pl-PL" dirty="0" err="1" smtClean="0"/>
              <a:t>recognavit</a:t>
            </a:r>
            <a:r>
              <a:rPr lang="pl-PL" dirty="0" smtClean="0"/>
              <a:t>: „</a:t>
            </a:r>
            <a:r>
              <a:rPr lang="pl-PL" dirty="0" err="1" smtClean="0"/>
              <a:t>Wczora</a:t>
            </a:r>
            <a:r>
              <a:rPr lang="pl-PL" dirty="0" smtClean="0"/>
              <a:t> po południu o wtórej godzinie posłał mię mąż po piwo, sam jadł </a:t>
            </a:r>
            <a:r>
              <a:rPr lang="pl-PL" dirty="0" err="1" smtClean="0"/>
              <a:t>przedtym</a:t>
            </a:r>
            <a:r>
              <a:rPr lang="pl-PL" dirty="0" smtClean="0"/>
              <a:t> </a:t>
            </a:r>
            <a:r>
              <a:rPr lang="pl-PL" dirty="0" err="1" smtClean="0"/>
              <a:t>klóski</a:t>
            </a:r>
            <a:r>
              <a:rPr lang="pl-PL" dirty="0" smtClean="0"/>
              <a:t> przeze mnie zgotowane. Gdym przyszła z piwem na misce tejże, z której on jadł były </a:t>
            </a:r>
            <a:r>
              <a:rPr lang="pl-PL" dirty="0" err="1" smtClean="0"/>
              <a:t>klóski</a:t>
            </a:r>
            <a:r>
              <a:rPr lang="pl-PL" dirty="0" smtClean="0"/>
              <a:t> i mówił &lt;Jedz te </a:t>
            </a:r>
            <a:r>
              <a:rPr lang="pl-PL" dirty="0" err="1" smtClean="0"/>
              <a:t>kloski</a:t>
            </a:r>
            <a:r>
              <a:rPr lang="pl-PL" dirty="0" smtClean="0"/>
              <a:t> sama, nikomu nie daj&gt; Ja tylko dwie łyżki wziąwszy i zjadłszy, przyszła dziewczynka </a:t>
            </a:r>
            <a:r>
              <a:rPr lang="pl-PL" dirty="0" err="1" smtClean="0"/>
              <a:t>Salusia</a:t>
            </a:r>
            <a:r>
              <a:rPr lang="pl-PL" dirty="0" smtClean="0"/>
              <a:t>, dałam jej z tąż miską i jadła, która teraz choruje i ta druga w tym już umarła. Potem </a:t>
            </a:r>
            <a:r>
              <a:rPr lang="pl-PL" dirty="0" err="1" smtClean="0"/>
              <a:t>vomit</a:t>
            </a:r>
            <a:r>
              <a:rPr lang="pl-PL" dirty="0" smtClean="0"/>
              <a:t> zbyłam”.</a:t>
            </a:r>
          </a:p>
          <a:p>
            <a:pPr marL="0" indent="0">
              <a:buNone/>
            </a:pPr>
            <a:r>
              <a:rPr lang="pl-PL" sz="1100" dirty="0" smtClean="0"/>
              <a:t>„Księgi kryminalne…, s. 360</a:t>
            </a:r>
            <a:endParaRPr lang="pl-PL" sz="1100" dirty="0"/>
          </a:p>
        </p:txBody>
      </p:sp>
    </p:spTree>
    <p:extLst>
      <p:ext uri="{BB962C8B-B14F-4D97-AF65-F5344CB8AC3E}">
        <p14:creationId xmlns:p14="http://schemas.microsoft.com/office/powerpoint/2010/main" val="2701687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Przestępstwo zabójstwa </a:t>
            </a:r>
            <a:br>
              <a:rPr lang="pl-PL" dirty="0"/>
            </a:br>
            <a:r>
              <a:rPr lang="pl-PL" dirty="0"/>
              <a:t>za pomocą trucizny</a:t>
            </a:r>
          </a:p>
        </p:txBody>
      </p:sp>
      <p:sp>
        <p:nvSpPr>
          <p:cNvPr id="3" name="Symbol zastępczy zawartości 2"/>
          <p:cNvSpPr>
            <a:spLocks noGrp="1"/>
          </p:cNvSpPr>
          <p:nvPr>
            <p:ph idx="1"/>
          </p:nvPr>
        </p:nvSpPr>
        <p:spPr/>
        <p:txBody>
          <a:bodyPr>
            <a:normAutofit lnSpcReduction="10000"/>
          </a:bodyPr>
          <a:lstStyle/>
          <a:p>
            <a:r>
              <a:rPr lang="pl-PL" dirty="0" err="1" smtClean="0"/>
              <a:t>Deinde</a:t>
            </a:r>
            <a:r>
              <a:rPr lang="pl-PL" dirty="0" smtClean="0"/>
              <a:t> </a:t>
            </a:r>
            <a:r>
              <a:rPr lang="pl-PL" dirty="0" err="1" smtClean="0"/>
              <a:t>inculpatus</a:t>
            </a:r>
            <a:r>
              <a:rPr lang="pl-PL" dirty="0" smtClean="0"/>
              <a:t> Sebastian </a:t>
            </a:r>
            <a:r>
              <a:rPr lang="pl-PL" dirty="0" err="1" smtClean="0"/>
              <a:t>Samowski</a:t>
            </a:r>
            <a:r>
              <a:rPr lang="pl-PL" dirty="0" smtClean="0"/>
              <a:t> </a:t>
            </a:r>
            <a:r>
              <a:rPr lang="pl-PL" dirty="0" err="1" smtClean="0"/>
              <a:t>agnovit</a:t>
            </a:r>
            <a:r>
              <a:rPr lang="pl-PL" dirty="0" smtClean="0"/>
              <a:t>: „Jest temu z tydzień kupiłem był </a:t>
            </a:r>
            <a:r>
              <a:rPr lang="pl-PL" dirty="0" err="1" smtClean="0"/>
              <a:t>areszeniku</a:t>
            </a:r>
            <a:r>
              <a:rPr lang="pl-PL" dirty="0" smtClean="0"/>
              <a:t> u pana </a:t>
            </a:r>
            <a:r>
              <a:rPr lang="pl-PL" dirty="0" err="1" smtClean="0"/>
              <a:t>Laskownika</a:t>
            </a:r>
            <a:r>
              <a:rPr lang="pl-PL" dirty="0" smtClean="0"/>
              <a:t> na Szewskiej ulicy, czeladnik </a:t>
            </a:r>
            <a:r>
              <a:rPr lang="pl-PL" dirty="0" err="1" smtClean="0"/>
              <a:t>przedał</a:t>
            </a:r>
            <a:r>
              <a:rPr lang="pl-PL" dirty="0" smtClean="0"/>
              <a:t> za trzy grosze dla szczurów. (</a:t>
            </a:r>
            <a:r>
              <a:rPr lang="pl-PL" dirty="0" err="1" smtClean="0"/>
              <a:t>consorte</a:t>
            </a:r>
            <a:r>
              <a:rPr lang="pl-PL" dirty="0" smtClean="0"/>
              <a:t> </a:t>
            </a:r>
            <a:r>
              <a:rPr lang="pl-PL" dirty="0" err="1" smtClean="0"/>
              <a:t>aliter</a:t>
            </a:r>
            <a:r>
              <a:rPr lang="pl-PL" dirty="0" smtClean="0"/>
              <a:t> </a:t>
            </a:r>
            <a:r>
              <a:rPr lang="pl-PL" dirty="0" err="1" smtClean="0"/>
              <a:t>informante</a:t>
            </a:r>
            <a:r>
              <a:rPr lang="pl-PL" dirty="0" smtClean="0"/>
              <a:t>. </a:t>
            </a:r>
            <a:r>
              <a:rPr lang="pl-PL" dirty="0" err="1" smtClean="0"/>
              <a:t>Item</a:t>
            </a:r>
            <a:r>
              <a:rPr lang="pl-PL" dirty="0" smtClean="0"/>
              <a:t> </a:t>
            </a:r>
            <a:r>
              <a:rPr lang="pl-PL" dirty="0" err="1" smtClean="0"/>
              <a:t>agnoscit</a:t>
            </a:r>
            <a:r>
              <a:rPr lang="pl-PL" dirty="0" smtClean="0"/>
              <a:t>):  </a:t>
            </a:r>
            <a:r>
              <a:rPr lang="pl-PL" dirty="0" err="1" smtClean="0"/>
              <a:t>Obaśmy</a:t>
            </a:r>
            <a:r>
              <a:rPr lang="pl-PL" dirty="0" smtClean="0"/>
              <a:t> wczoraj z sobą </a:t>
            </a:r>
            <a:r>
              <a:rPr lang="pl-PL" dirty="0" err="1" smtClean="0"/>
              <a:t>iedli</a:t>
            </a:r>
            <a:r>
              <a:rPr lang="pl-PL" dirty="0" smtClean="0"/>
              <a:t> te </a:t>
            </a:r>
            <a:r>
              <a:rPr lang="pl-PL" dirty="0" err="1" smtClean="0"/>
              <a:t>kloski</a:t>
            </a:r>
            <a:r>
              <a:rPr lang="pl-PL" dirty="0" smtClean="0"/>
              <a:t>, Prawda wprzód jadł i posłałem ją po piwo, </a:t>
            </a:r>
            <a:r>
              <a:rPr lang="pl-PL" dirty="0" err="1" smtClean="0"/>
              <a:t>potym</a:t>
            </a:r>
            <a:r>
              <a:rPr lang="pl-PL" dirty="0" smtClean="0"/>
              <a:t> prawda, żem kazał jej jeść, a nie kazałem nikomu dawać tych </a:t>
            </a:r>
            <a:r>
              <a:rPr lang="pl-PL" dirty="0" err="1" smtClean="0"/>
              <a:t>klosków</a:t>
            </a:r>
            <a:r>
              <a:rPr lang="pl-PL" dirty="0" smtClean="0"/>
              <a:t> i nie widziałem, kiedy dała dzieciom. </a:t>
            </a:r>
            <a:r>
              <a:rPr lang="pl-PL" u="sng" dirty="0" smtClean="0"/>
              <a:t>Wsypałem kiedy odeszła po piwo, a przed wsypaniem </a:t>
            </a:r>
            <a:r>
              <a:rPr lang="pl-PL" u="sng" dirty="0" err="1" smtClean="0"/>
              <a:t>obieśmy</a:t>
            </a:r>
            <a:r>
              <a:rPr lang="pl-PL" u="sng" dirty="0" smtClean="0"/>
              <a:t> jedli z sobą. Przykrzyła mi się, dawałem ją do szpitala, przez zimę była, w poście wyszła</a:t>
            </a:r>
            <a:r>
              <a:rPr lang="pl-PL" dirty="0" smtClean="0"/>
              <a:t>”.</a:t>
            </a:r>
          </a:p>
          <a:p>
            <a:r>
              <a:rPr lang="pl-PL" dirty="0" err="1" smtClean="0"/>
              <a:t>Martinus</a:t>
            </a:r>
            <a:r>
              <a:rPr lang="pl-PL" dirty="0" smtClean="0"/>
              <a:t> Śliwiński [</a:t>
            </a:r>
            <a:r>
              <a:rPr lang="pl-PL" dirty="0" err="1" smtClean="0"/>
              <a:t>recognovit</a:t>
            </a:r>
            <a:r>
              <a:rPr lang="pl-PL" dirty="0" smtClean="0"/>
              <a:t>]: „Wszedłem do kuchnie, dzieci moje małe jadły, postrzegłszy mnie uszły, potem zachorzały. Pytam się, co jadły i kto im dał, powiedziano, że &lt;drukarka nam dała&gt;. Chciano o nich, teraz śpią, a zaraz </a:t>
            </a:r>
            <a:r>
              <a:rPr lang="pl-PL" dirty="0" err="1" smtClean="0"/>
              <a:t>vomity</a:t>
            </a:r>
            <a:r>
              <a:rPr lang="pl-PL" dirty="0" smtClean="0"/>
              <a:t> miały.</a:t>
            </a:r>
          </a:p>
          <a:p>
            <a:r>
              <a:rPr lang="pl-PL" dirty="0" err="1" smtClean="0"/>
              <a:t>Sophia</a:t>
            </a:r>
            <a:r>
              <a:rPr lang="pl-PL" dirty="0" smtClean="0"/>
              <a:t> </a:t>
            </a:r>
            <a:r>
              <a:rPr lang="pl-PL" dirty="0" err="1" smtClean="0"/>
              <a:t>Stanislai</a:t>
            </a:r>
            <a:r>
              <a:rPr lang="pl-PL" dirty="0" smtClean="0"/>
              <a:t> Kędzierzyński </a:t>
            </a:r>
            <a:r>
              <a:rPr lang="pl-PL" dirty="0" err="1" smtClean="0"/>
              <a:t>consors</a:t>
            </a:r>
            <a:r>
              <a:rPr lang="pl-PL" dirty="0" smtClean="0"/>
              <a:t>: „Moja dziewczyna na ostatku przyszła i zjadła, a w tych </a:t>
            </a:r>
            <a:r>
              <a:rPr lang="pl-PL" dirty="0" err="1" smtClean="0"/>
              <a:t>kloskach</a:t>
            </a:r>
            <a:r>
              <a:rPr lang="pl-PL" dirty="0" smtClean="0"/>
              <a:t> było jako wapno”.</a:t>
            </a:r>
          </a:p>
          <a:p>
            <a:r>
              <a:rPr lang="pl-PL" sz="1100" dirty="0"/>
              <a:t>„Księgi kryminalne…, s. 360</a:t>
            </a:r>
          </a:p>
          <a:p>
            <a:endParaRPr lang="pl-PL" sz="1100" dirty="0" smtClean="0"/>
          </a:p>
          <a:p>
            <a:endParaRPr lang="pl-PL" dirty="0"/>
          </a:p>
        </p:txBody>
      </p:sp>
    </p:spTree>
    <p:extLst>
      <p:ext uri="{BB962C8B-B14F-4D97-AF65-F5344CB8AC3E}">
        <p14:creationId xmlns:p14="http://schemas.microsoft.com/office/powerpoint/2010/main" val="2115871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Przestępstwo zabójstwa </a:t>
            </a:r>
            <a:br>
              <a:rPr lang="pl-PL" dirty="0"/>
            </a:br>
            <a:r>
              <a:rPr lang="pl-PL" dirty="0"/>
              <a:t>za pomocą trucizny</a:t>
            </a:r>
          </a:p>
        </p:txBody>
      </p:sp>
      <p:sp>
        <p:nvSpPr>
          <p:cNvPr id="3" name="Symbol zastępczy zawartości 2"/>
          <p:cNvSpPr>
            <a:spLocks noGrp="1"/>
          </p:cNvSpPr>
          <p:nvPr>
            <p:ph idx="1"/>
          </p:nvPr>
        </p:nvSpPr>
        <p:spPr/>
        <p:txBody>
          <a:bodyPr>
            <a:normAutofit/>
          </a:bodyPr>
          <a:lstStyle/>
          <a:p>
            <a:pPr algn="just"/>
            <a:r>
              <a:rPr lang="pl-PL" sz="3600" dirty="0" smtClean="0"/>
              <a:t>Spór stron postępowania w sprawie przeciwko Sebastianowi </a:t>
            </a:r>
            <a:r>
              <a:rPr lang="pl-PL" sz="3600" dirty="0" err="1" smtClean="0"/>
              <a:t>Samowskiemu</a:t>
            </a:r>
            <a:r>
              <a:rPr lang="pl-PL" sz="3600" dirty="0" smtClean="0"/>
              <a:t> w przedmiocie kwalifikacji czynu i doboru kary</a:t>
            </a:r>
          </a:p>
          <a:p>
            <a:pPr algn="just"/>
            <a:r>
              <a:rPr lang="pl-PL" sz="3600" dirty="0" smtClean="0"/>
              <a:t>Sebastian </a:t>
            </a:r>
            <a:r>
              <a:rPr lang="pl-PL" sz="3600" dirty="0" err="1" smtClean="0"/>
              <a:t>Samowski</a:t>
            </a:r>
            <a:r>
              <a:rPr lang="pl-PL" sz="3600" dirty="0" smtClean="0"/>
              <a:t> skazany na karę śmierci za usiłowanie otrucia żony i nieumyślne otrucie dziecka. Składa apelację</a:t>
            </a:r>
          </a:p>
          <a:p>
            <a:pPr algn="just"/>
            <a:endParaRPr lang="pl-PL" sz="1100" dirty="0"/>
          </a:p>
          <a:p>
            <a:pPr algn="just"/>
            <a:r>
              <a:rPr lang="pl-PL" sz="1100" dirty="0"/>
              <a:t>„Księgi kryminalne…, s. </a:t>
            </a:r>
            <a:r>
              <a:rPr lang="pl-PL" sz="1100" dirty="0" smtClean="0"/>
              <a:t>372-373</a:t>
            </a:r>
            <a:endParaRPr lang="pl-PL" sz="1100" dirty="0"/>
          </a:p>
          <a:p>
            <a:pPr algn="just"/>
            <a:endParaRPr lang="pl-PL" sz="1100" dirty="0"/>
          </a:p>
        </p:txBody>
      </p:sp>
    </p:spTree>
    <p:extLst>
      <p:ext uri="{BB962C8B-B14F-4D97-AF65-F5344CB8AC3E}">
        <p14:creationId xmlns:p14="http://schemas.microsoft.com/office/powerpoint/2010/main" val="3602109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4400" dirty="0" smtClean="0"/>
              <a:t>Proces mieszany</a:t>
            </a:r>
            <a:endParaRPr lang="pl-PL" sz="4400" dirty="0"/>
          </a:p>
        </p:txBody>
      </p:sp>
      <p:sp>
        <p:nvSpPr>
          <p:cNvPr id="3" name="Podtytuł 2"/>
          <p:cNvSpPr>
            <a:spLocks noGrp="1"/>
          </p:cNvSpPr>
          <p:nvPr>
            <p:ph type="subTitle" idx="1"/>
          </p:nvPr>
        </p:nvSpPr>
        <p:spPr/>
        <p:txBody>
          <a:bodyPr/>
          <a:lstStyle/>
          <a:p>
            <a:r>
              <a:rPr lang="pl-PL" dirty="0" smtClean="0"/>
              <a:t> ustawa o sądach sejmowych z 1791 r.</a:t>
            </a:r>
            <a:endParaRPr lang="pl-PL" dirty="0"/>
          </a:p>
        </p:txBody>
      </p:sp>
    </p:spTree>
    <p:extLst>
      <p:ext uri="{BB962C8B-B14F-4D97-AF65-F5344CB8AC3E}">
        <p14:creationId xmlns:p14="http://schemas.microsoft.com/office/powerpoint/2010/main" val="1333994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 ETAP: faza inkwizycyjna procesu</a:t>
            </a:r>
            <a:br>
              <a:rPr lang="pl-PL" dirty="0" smtClean="0"/>
            </a:br>
            <a:r>
              <a:rPr lang="pl-PL" dirty="0" smtClean="0"/>
              <a:t>zasada tajności i pisemności</a:t>
            </a:r>
            <a:endParaRPr lang="pl-PL" dirty="0"/>
          </a:p>
        </p:txBody>
      </p:sp>
      <p:sp>
        <p:nvSpPr>
          <p:cNvPr id="3" name="Symbol zastępczy zawartości 2"/>
          <p:cNvSpPr>
            <a:spLocks noGrp="1"/>
          </p:cNvSpPr>
          <p:nvPr>
            <p:ph idx="1"/>
          </p:nvPr>
        </p:nvSpPr>
        <p:spPr/>
        <p:txBody>
          <a:bodyPr>
            <a:normAutofit/>
          </a:bodyPr>
          <a:lstStyle/>
          <a:p>
            <a:pPr algn="just"/>
            <a:r>
              <a:rPr lang="pl-PL" sz="2400" dirty="0" smtClean="0"/>
              <a:t>„Kiedykolwiek wypadnie potrzeba </a:t>
            </a:r>
            <a:r>
              <a:rPr lang="pl-PL" sz="2400" dirty="0" err="1" smtClean="0"/>
              <a:t>inkwizycyi</a:t>
            </a:r>
            <a:r>
              <a:rPr lang="pl-PL" sz="2400" dirty="0" smtClean="0"/>
              <a:t>, wtedy do wysłuchania onych albo cały sąd przystąpi, </a:t>
            </a:r>
            <a:r>
              <a:rPr lang="pl-PL" sz="2400" dirty="0" err="1" smtClean="0"/>
              <a:t>abo</a:t>
            </a:r>
            <a:r>
              <a:rPr lang="pl-PL" sz="2400" dirty="0" smtClean="0"/>
              <a:t> spośród siebie </a:t>
            </a:r>
            <a:r>
              <a:rPr lang="pl-PL" sz="2400" dirty="0" err="1" smtClean="0"/>
              <a:t>wybierza</a:t>
            </a:r>
            <a:r>
              <a:rPr lang="pl-PL" sz="2400" dirty="0" smtClean="0"/>
              <a:t> przez losy. </a:t>
            </a:r>
            <a:r>
              <a:rPr lang="pl-PL" sz="2400" dirty="0" err="1" smtClean="0"/>
              <a:t>Inkwizycye</a:t>
            </a:r>
            <a:r>
              <a:rPr lang="pl-PL" sz="2400" dirty="0" smtClean="0"/>
              <a:t> słuchane będą </a:t>
            </a:r>
            <a:r>
              <a:rPr lang="pl-PL" sz="2400" dirty="0" err="1" smtClean="0"/>
              <a:t>semotis</a:t>
            </a:r>
            <a:r>
              <a:rPr lang="pl-PL" sz="2400" dirty="0" smtClean="0"/>
              <a:t> </a:t>
            </a:r>
            <a:r>
              <a:rPr lang="pl-PL" sz="2400" dirty="0" err="1" smtClean="0"/>
              <a:t>arbitris</a:t>
            </a:r>
            <a:r>
              <a:rPr lang="pl-PL" sz="2400" dirty="0" smtClean="0"/>
              <a:t> w komplecie </a:t>
            </a:r>
            <a:r>
              <a:rPr lang="pl-PL" sz="2400" dirty="0" err="1" smtClean="0"/>
              <a:t>naymniey</a:t>
            </a:r>
            <a:r>
              <a:rPr lang="pl-PL" sz="2400" dirty="0" smtClean="0"/>
              <a:t> osób sześciu do </a:t>
            </a:r>
            <a:r>
              <a:rPr lang="pl-PL" sz="2400" dirty="0" err="1" smtClean="0"/>
              <a:t>inkwizycyi</a:t>
            </a:r>
            <a:r>
              <a:rPr lang="pl-PL" sz="2400" dirty="0" smtClean="0"/>
              <a:t> wyznaczonych […] każdy arkusz osobny wszyscy sędziowie </a:t>
            </a:r>
            <a:r>
              <a:rPr lang="pl-PL" sz="2400" dirty="0" err="1" smtClean="0"/>
              <a:t>inkwizycyi</a:t>
            </a:r>
            <a:r>
              <a:rPr lang="pl-PL" sz="2400" dirty="0" smtClean="0"/>
              <a:t> przytomni podpiszą, aż do ostatniego arkusza. O </a:t>
            </a:r>
            <a:r>
              <a:rPr lang="pl-PL" sz="2400" dirty="0" err="1" smtClean="0"/>
              <a:t>inkwizycyi</a:t>
            </a:r>
            <a:r>
              <a:rPr lang="pl-PL" sz="2400" dirty="0" smtClean="0"/>
              <a:t> z  </a:t>
            </a:r>
            <a:r>
              <a:rPr lang="pl-PL" sz="2400" dirty="0" err="1" smtClean="0"/>
              <a:t>iedney</a:t>
            </a:r>
            <a:r>
              <a:rPr lang="pl-PL" sz="2400" dirty="0" smtClean="0"/>
              <a:t> strony </a:t>
            </a:r>
            <a:r>
              <a:rPr lang="pl-PL" sz="2400" dirty="0" err="1" smtClean="0"/>
              <a:t>ieden</a:t>
            </a:r>
            <a:r>
              <a:rPr lang="pl-PL" sz="2400" dirty="0" smtClean="0"/>
              <a:t> sędzia, a z </a:t>
            </a:r>
            <a:r>
              <a:rPr lang="pl-PL" sz="2400" dirty="0" err="1" smtClean="0"/>
              <a:t>drugiey</a:t>
            </a:r>
            <a:r>
              <a:rPr lang="pl-PL" sz="2400" dirty="0" smtClean="0"/>
              <a:t> drugi sędzia własnymi rękami pisać będą. Każdy zaś punkt w </a:t>
            </a:r>
            <a:r>
              <a:rPr lang="pl-PL" sz="2400" dirty="0" err="1" smtClean="0"/>
              <a:t>inkwizycyach</a:t>
            </a:r>
            <a:r>
              <a:rPr lang="pl-PL" sz="2400" dirty="0" smtClean="0"/>
              <a:t> skoro napisanym zostanie, natychmiast głośno ma być przeczytany, końcem uniknięcia wszelkich omyłek i niedokładności.</a:t>
            </a:r>
          </a:p>
          <a:p>
            <a:pPr algn="just"/>
            <a:r>
              <a:rPr lang="pl-PL" sz="1100" dirty="0" smtClean="0"/>
              <a:t>VL VII, s. 247-249</a:t>
            </a:r>
            <a:endParaRPr lang="pl-PL" sz="1100" dirty="0"/>
          </a:p>
        </p:txBody>
      </p:sp>
    </p:spTree>
    <p:extLst>
      <p:ext uri="{BB962C8B-B14F-4D97-AF65-F5344CB8AC3E}">
        <p14:creationId xmlns:p14="http://schemas.microsoft.com/office/powerpoint/2010/main" val="2134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Sporność – kontradyktoryjność</a:t>
            </a:r>
            <a:br>
              <a:rPr lang="pl-PL" sz="3600" dirty="0" smtClean="0"/>
            </a:br>
            <a:r>
              <a:rPr lang="pl-PL" sz="3600" dirty="0" smtClean="0"/>
              <a:t>księga elbląska</a:t>
            </a:r>
            <a:endParaRPr lang="pl-PL" sz="3600" dirty="0"/>
          </a:p>
        </p:txBody>
      </p:sp>
      <p:sp>
        <p:nvSpPr>
          <p:cNvPr id="3" name="Symbol zastępczy zawartości 2"/>
          <p:cNvSpPr>
            <a:spLocks noGrp="1"/>
          </p:cNvSpPr>
          <p:nvPr>
            <p:ph idx="1"/>
          </p:nvPr>
        </p:nvSpPr>
        <p:spPr/>
        <p:txBody>
          <a:bodyPr>
            <a:normAutofit lnSpcReduction="10000"/>
          </a:bodyPr>
          <a:lstStyle/>
          <a:p>
            <a:endParaRPr lang="pl-PL" dirty="0" smtClean="0"/>
          </a:p>
          <a:p>
            <a:endParaRPr lang="pl-PL" dirty="0"/>
          </a:p>
          <a:p>
            <a:pPr algn="just"/>
            <a:r>
              <a:rPr lang="pl-PL" sz="4400" b="1" dirty="0"/>
              <a:t>[4.9]</a:t>
            </a:r>
            <a:r>
              <a:rPr lang="pl-PL" sz="4400" dirty="0"/>
              <a:t>Jeśli jakiś człowiek skarży tego, kto jest obecny, wówczas sędzia mówi: Odpowiadaj.  </a:t>
            </a:r>
            <a:endParaRPr lang="pl-PL" sz="4400" dirty="0" smtClean="0"/>
          </a:p>
          <a:p>
            <a:pPr algn="just"/>
            <a:endParaRPr lang="pl-PL" sz="4400" dirty="0"/>
          </a:p>
          <a:p>
            <a:pPr algn="just"/>
            <a:r>
              <a:rPr lang="pl-PL" sz="4400" dirty="0"/>
              <a:t> </a:t>
            </a:r>
            <a:r>
              <a:rPr lang="pl-PL" sz="1400" dirty="0"/>
              <a:t>http://ihp.wpia.uw.edu.pl/?material=teksty-zrodlowe-z-historii-prawa-i-ustroju-polskiego  </a:t>
            </a:r>
          </a:p>
        </p:txBody>
      </p:sp>
    </p:spTree>
    <p:extLst>
      <p:ext uri="{BB962C8B-B14F-4D97-AF65-F5344CB8AC3E}">
        <p14:creationId xmlns:p14="http://schemas.microsoft.com/office/powerpoint/2010/main" val="850047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Ii etap: faza skargowa procesu</a:t>
            </a:r>
            <a:br>
              <a:rPr lang="pl-PL" dirty="0" smtClean="0"/>
            </a:br>
            <a:r>
              <a:rPr lang="pl-PL" dirty="0" smtClean="0"/>
              <a:t>zasada jawności i ustności</a:t>
            </a:r>
            <a:endParaRPr lang="pl-PL" dirty="0"/>
          </a:p>
        </p:txBody>
      </p:sp>
      <p:sp>
        <p:nvSpPr>
          <p:cNvPr id="3" name="Symbol zastępczy zawartości 2"/>
          <p:cNvSpPr>
            <a:spLocks noGrp="1"/>
          </p:cNvSpPr>
          <p:nvPr>
            <p:ph idx="1"/>
          </p:nvPr>
        </p:nvSpPr>
        <p:spPr/>
        <p:txBody>
          <a:bodyPr/>
          <a:lstStyle/>
          <a:p>
            <a:pPr algn="just"/>
            <a:r>
              <a:rPr lang="pl-PL" sz="2400" dirty="0" smtClean="0"/>
              <a:t>„Od przywołania sprawy aż do ostatniego </a:t>
            </a:r>
            <a:r>
              <a:rPr lang="pl-PL" sz="2400" dirty="0" err="1" smtClean="0"/>
              <a:t>iey</a:t>
            </a:r>
            <a:r>
              <a:rPr lang="pl-PL" sz="2400" dirty="0" smtClean="0"/>
              <a:t> końca czyli ogłoszenia dekretu całe postępowanie sądu </a:t>
            </a:r>
            <a:r>
              <a:rPr lang="pl-PL" sz="2400" dirty="0" err="1" smtClean="0"/>
              <a:t>seymowego</a:t>
            </a:r>
            <a:r>
              <a:rPr lang="pl-PL" sz="2400" dirty="0" smtClean="0"/>
              <a:t> będzie zawsze </a:t>
            </a:r>
            <a:r>
              <a:rPr lang="pl-PL" sz="2400" dirty="0" err="1" smtClean="0"/>
              <a:t>iawne</a:t>
            </a:r>
            <a:r>
              <a:rPr lang="pl-PL" sz="2400" dirty="0" smtClean="0"/>
              <a:t> i publiczne”.</a:t>
            </a:r>
          </a:p>
          <a:p>
            <a:pPr algn="just"/>
            <a:r>
              <a:rPr lang="pl-PL" sz="2400" dirty="0" smtClean="0"/>
              <a:t>„Po zakończonych </a:t>
            </a:r>
            <a:r>
              <a:rPr lang="pl-PL" sz="2400" dirty="0" err="1" smtClean="0"/>
              <a:t>inkwizycyach</a:t>
            </a:r>
            <a:r>
              <a:rPr lang="pl-PL" sz="2400" dirty="0" smtClean="0"/>
              <a:t>, i na </a:t>
            </a:r>
            <a:r>
              <a:rPr lang="pl-PL" sz="2400" dirty="0" err="1" smtClean="0"/>
              <a:t>sessyi</a:t>
            </a:r>
            <a:r>
              <a:rPr lang="pl-PL" sz="2400" dirty="0" smtClean="0"/>
              <a:t> </a:t>
            </a:r>
            <a:r>
              <a:rPr lang="pl-PL" sz="2400" dirty="0" err="1" smtClean="0"/>
              <a:t>sądowey</a:t>
            </a:r>
            <a:r>
              <a:rPr lang="pl-PL" sz="2400" dirty="0" smtClean="0"/>
              <a:t> in </a:t>
            </a:r>
            <a:r>
              <a:rPr lang="pl-PL" sz="2400" dirty="0" err="1" smtClean="0"/>
              <a:t>pleno</a:t>
            </a:r>
            <a:r>
              <a:rPr lang="pl-PL" sz="2400" dirty="0" smtClean="0"/>
              <a:t> przeczytanych, referendarze </a:t>
            </a:r>
            <a:r>
              <a:rPr lang="pl-PL" sz="2400" dirty="0" err="1" smtClean="0"/>
              <a:t>wypadaiące</a:t>
            </a:r>
            <a:r>
              <a:rPr lang="pl-PL" sz="2400" dirty="0" smtClean="0"/>
              <a:t> z </a:t>
            </a:r>
            <a:r>
              <a:rPr lang="pl-PL" sz="2400" dirty="0" err="1" smtClean="0"/>
              <a:t>teyże</a:t>
            </a:r>
            <a:r>
              <a:rPr lang="pl-PL" sz="2400" dirty="0" smtClean="0"/>
              <a:t> </a:t>
            </a:r>
            <a:r>
              <a:rPr lang="pl-PL" sz="2400" dirty="0" err="1" smtClean="0"/>
              <a:t>inkwizycyi</a:t>
            </a:r>
            <a:r>
              <a:rPr lang="pl-PL" sz="2400" dirty="0" smtClean="0"/>
              <a:t> </a:t>
            </a:r>
            <a:r>
              <a:rPr lang="pl-PL" sz="2400" dirty="0" err="1" smtClean="0"/>
              <a:t>konkluzye</a:t>
            </a:r>
            <a:r>
              <a:rPr lang="pl-PL" sz="2400" dirty="0" smtClean="0"/>
              <a:t> sądowi </a:t>
            </a:r>
            <a:r>
              <a:rPr lang="pl-PL" sz="2400" dirty="0" err="1" smtClean="0"/>
              <a:t>consultive</a:t>
            </a:r>
            <a:r>
              <a:rPr lang="pl-PL" sz="2400" dirty="0" smtClean="0"/>
              <a:t> na piśmie podadzą. Sąd </a:t>
            </a:r>
            <a:r>
              <a:rPr lang="pl-PL" sz="2400" dirty="0" err="1" smtClean="0"/>
              <a:t>seymowy</a:t>
            </a:r>
            <a:r>
              <a:rPr lang="pl-PL" sz="2400" dirty="0" smtClean="0"/>
              <a:t> przed </a:t>
            </a:r>
            <a:r>
              <a:rPr lang="pl-PL" sz="2400" dirty="0" err="1" smtClean="0"/>
              <a:t>decyzyą</a:t>
            </a:r>
            <a:r>
              <a:rPr lang="pl-PL" sz="2400" dirty="0" smtClean="0"/>
              <a:t> i ostatecznym wyrokiem to wszystko cokolwiek w </a:t>
            </a:r>
            <a:r>
              <a:rPr lang="pl-PL" sz="2400" dirty="0" err="1" smtClean="0"/>
              <a:t>inkwizycyach</a:t>
            </a:r>
            <a:r>
              <a:rPr lang="pl-PL" sz="2400" dirty="0" smtClean="0"/>
              <a:t> </a:t>
            </a:r>
            <a:r>
              <a:rPr lang="pl-PL" sz="2400" dirty="0" err="1" smtClean="0"/>
              <a:t>tyczeć</a:t>
            </a:r>
            <a:r>
              <a:rPr lang="pl-PL" sz="2400" dirty="0" smtClean="0"/>
              <a:t> się może obwinionego, onemu wiernie i dokładnie komunikować będzie i </a:t>
            </a:r>
            <a:r>
              <a:rPr lang="pl-PL" sz="2400" dirty="0" err="1" smtClean="0"/>
              <a:t>iego</a:t>
            </a:r>
            <a:r>
              <a:rPr lang="pl-PL" sz="2400" dirty="0" smtClean="0"/>
              <a:t> odpowiedzi osobiście przez uproszonego obrońcę lub patrona </a:t>
            </a:r>
            <a:r>
              <a:rPr lang="pl-PL" sz="2400" dirty="0" err="1" smtClean="0"/>
              <a:t>uczynioney</a:t>
            </a:r>
            <a:r>
              <a:rPr lang="pl-PL" sz="2400" dirty="0" smtClean="0"/>
              <a:t> pilnie wysłucha.”</a:t>
            </a:r>
          </a:p>
          <a:p>
            <a:r>
              <a:rPr lang="pl-PL" sz="1100" dirty="0"/>
              <a:t>VL VII, s. 247-249</a:t>
            </a:r>
          </a:p>
          <a:p>
            <a:endParaRPr lang="pl-PL" sz="2400" dirty="0" smtClean="0"/>
          </a:p>
          <a:p>
            <a:endParaRPr lang="pl-PL" dirty="0"/>
          </a:p>
        </p:txBody>
      </p:sp>
    </p:spTree>
    <p:extLst>
      <p:ext uri="{BB962C8B-B14F-4D97-AF65-F5344CB8AC3E}">
        <p14:creationId xmlns:p14="http://schemas.microsoft.com/office/powerpoint/2010/main" val="2190233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Zasada prawa do obrony</a:t>
            </a:r>
            <a:endParaRPr lang="pl-PL" dirty="0"/>
          </a:p>
        </p:txBody>
      </p:sp>
      <p:sp>
        <p:nvSpPr>
          <p:cNvPr id="3" name="Symbol zastępczy zawartości 2"/>
          <p:cNvSpPr>
            <a:spLocks noGrp="1"/>
          </p:cNvSpPr>
          <p:nvPr>
            <p:ph idx="1"/>
          </p:nvPr>
        </p:nvSpPr>
        <p:spPr/>
        <p:txBody>
          <a:bodyPr>
            <a:normAutofit/>
          </a:bodyPr>
          <a:lstStyle/>
          <a:p>
            <a:pPr algn="just"/>
            <a:r>
              <a:rPr lang="pl-PL" sz="4000" dirty="0" smtClean="0"/>
              <a:t>„Sąd </a:t>
            </a:r>
            <a:r>
              <a:rPr lang="pl-PL" sz="4000" dirty="0" err="1" smtClean="0"/>
              <a:t>seymowy</a:t>
            </a:r>
            <a:r>
              <a:rPr lang="pl-PL" sz="4000" dirty="0" smtClean="0"/>
              <a:t> […] nie odmówi obwinionemu </a:t>
            </a:r>
            <a:r>
              <a:rPr lang="pl-PL" sz="4000" dirty="0" err="1" smtClean="0"/>
              <a:t>zupełney</a:t>
            </a:r>
            <a:r>
              <a:rPr lang="pl-PL" sz="4000" dirty="0" smtClean="0"/>
              <a:t> wolności, sposobności, czasu i nawet pomocy do obrony i usprawiedliwienia się”.</a:t>
            </a:r>
          </a:p>
          <a:p>
            <a:pPr algn="just"/>
            <a:endParaRPr lang="pl-PL" sz="4000" dirty="0"/>
          </a:p>
          <a:p>
            <a:pPr algn="just"/>
            <a:r>
              <a:rPr lang="pl-PL" sz="1100" dirty="0"/>
              <a:t>VL VII, s. 247-249</a:t>
            </a:r>
          </a:p>
          <a:p>
            <a:pPr algn="just"/>
            <a:endParaRPr lang="pl-PL" sz="1100" dirty="0"/>
          </a:p>
        </p:txBody>
      </p:sp>
    </p:spTree>
    <p:extLst>
      <p:ext uri="{BB962C8B-B14F-4D97-AF65-F5344CB8AC3E}">
        <p14:creationId xmlns:p14="http://schemas.microsoft.com/office/powerpoint/2010/main" val="662167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Zasada </a:t>
            </a:r>
            <a:r>
              <a:rPr lang="pl-PL" dirty="0" err="1" smtClean="0"/>
              <a:t>nullum</a:t>
            </a:r>
            <a:r>
              <a:rPr lang="pl-PL" dirty="0" smtClean="0"/>
              <a:t> </a:t>
            </a:r>
            <a:r>
              <a:rPr lang="pl-PL" dirty="0" err="1" smtClean="0"/>
              <a:t>crimen</a:t>
            </a:r>
            <a:r>
              <a:rPr lang="pl-PL" dirty="0" smtClean="0"/>
              <a:t> sine lege</a:t>
            </a:r>
            <a:endParaRPr lang="pl-PL" dirty="0"/>
          </a:p>
        </p:txBody>
      </p:sp>
      <p:sp>
        <p:nvSpPr>
          <p:cNvPr id="3" name="Symbol zastępczy zawartości 2"/>
          <p:cNvSpPr>
            <a:spLocks noGrp="1"/>
          </p:cNvSpPr>
          <p:nvPr>
            <p:ph idx="1"/>
          </p:nvPr>
        </p:nvSpPr>
        <p:spPr/>
        <p:txBody>
          <a:bodyPr>
            <a:normAutofit/>
          </a:bodyPr>
          <a:lstStyle/>
          <a:p>
            <a:pPr algn="just"/>
            <a:r>
              <a:rPr lang="pl-PL" sz="4000" dirty="0" smtClean="0"/>
              <a:t>„Sąd </a:t>
            </a:r>
            <a:r>
              <a:rPr lang="pl-PL" sz="4000" dirty="0" err="1" smtClean="0"/>
              <a:t>seymowy</a:t>
            </a:r>
            <a:r>
              <a:rPr lang="pl-PL" sz="4000" dirty="0" smtClean="0"/>
              <a:t> nikogo winnym uznawać i na kary wskazywać nie ma na fundamencie </a:t>
            </a:r>
            <a:r>
              <a:rPr lang="pl-PL" sz="4000" dirty="0" err="1" smtClean="0"/>
              <a:t>prezumcyi</a:t>
            </a:r>
            <a:r>
              <a:rPr lang="pl-PL" sz="4000" dirty="0" smtClean="0"/>
              <a:t> lecz 1mo tylko ma </a:t>
            </a:r>
            <a:r>
              <a:rPr lang="pl-PL" sz="4000" dirty="0" err="1" smtClean="0"/>
              <a:t>bydź</a:t>
            </a:r>
            <a:r>
              <a:rPr lang="pl-PL" sz="4000" dirty="0" smtClean="0"/>
              <a:t> za winnego uznany, którego uczynek </a:t>
            </a:r>
            <a:r>
              <a:rPr lang="pl-PL" sz="4000" dirty="0" err="1" smtClean="0"/>
              <a:t>iest</a:t>
            </a:r>
            <a:r>
              <a:rPr lang="pl-PL" sz="4000" dirty="0" smtClean="0"/>
              <a:t> prawem okazany”. </a:t>
            </a:r>
            <a:endParaRPr lang="pl-PL" sz="4000" dirty="0"/>
          </a:p>
          <a:p>
            <a:pPr algn="just"/>
            <a:endParaRPr lang="pl-PL" sz="1100" dirty="0" smtClean="0"/>
          </a:p>
          <a:p>
            <a:pPr algn="just"/>
            <a:endParaRPr lang="pl-PL" sz="1100" dirty="0"/>
          </a:p>
          <a:p>
            <a:pPr algn="just"/>
            <a:endParaRPr lang="pl-PL" sz="1100" dirty="0" smtClean="0"/>
          </a:p>
          <a:p>
            <a:pPr algn="just"/>
            <a:r>
              <a:rPr lang="pl-PL" sz="1100" dirty="0" smtClean="0"/>
              <a:t>VL </a:t>
            </a:r>
            <a:r>
              <a:rPr lang="pl-PL" sz="1100" dirty="0"/>
              <a:t>VII, s. 247-249</a:t>
            </a:r>
          </a:p>
          <a:p>
            <a:pPr algn="just"/>
            <a:endParaRPr lang="pl-PL" sz="1100" dirty="0"/>
          </a:p>
        </p:txBody>
      </p:sp>
    </p:spTree>
    <p:extLst>
      <p:ext uri="{BB962C8B-B14F-4D97-AF65-F5344CB8AC3E}">
        <p14:creationId xmlns:p14="http://schemas.microsoft.com/office/powerpoint/2010/main" val="3469962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Zasada </a:t>
            </a:r>
            <a:r>
              <a:rPr lang="pl-PL" dirty="0" err="1" smtClean="0"/>
              <a:t>nulla</a:t>
            </a:r>
            <a:r>
              <a:rPr lang="pl-PL" dirty="0" smtClean="0"/>
              <a:t> poena sine lege</a:t>
            </a:r>
            <a:endParaRPr lang="pl-PL" dirty="0"/>
          </a:p>
        </p:txBody>
      </p:sp>
      <p:sp>
        <p:nvSpPr>
          <p:cNvPr id="3" name="Symbol zastępczy zawartości 2"/>
          <p:cNvSpPr>
            <a:spLocks noGrp="1"/>
          </p:cNvSpPr>
          <p:nvPr>
            <p:ph idx="1"/>
          </p:nvPr>
        </p:nvSpPr>
        <p:spPr/>
        <p:txBody>
          <a:bodyPr/>
          <a:lstStyle/>
          <a:p>
            <a:endParaRPr lang="pl-PL" dirty="0"/>
          </a:p>
        </p:txBody>
      </p:sp>
      <p:sp>
        <p:nvSpPr>
          <p:cNvPr id="4" name="Prostokąt 3"/>
          <p:cNvSpPr/>
          <p:nvPr/>
        </p:nvSpPr>
        <p:spPr>
          <a:xfrm>
            <a:off x="1442433" y="3105835"/>
            <a:ext cx="9569003" cy="2646878"/>
          </a:xfrm>
          <a:prstGeom prst="rect">
            <a:avLst/>
          </a:prstGeom>
        </p:spPr>
        <p:txBody>
          <a:bodyPr wrap="square">
            <a:spAutoFit/>
          </a:bodyPr>
          <a:lstStyle/>
          <a:p>
            <a:pPr algn="just"/>
            <a:r>
              <a:rPr lang="pl-PL" sz="3600" dirty="0" smtClean="0"/>
              <a:t>„2do Winowayca </a:t>
            </a:r>
            <a:r>
              <a:rPr lang="pl-PL" sz="3600" dirty="0"/>
              <a:t>przekonany na taką </a:t>
            </a:r>
            <a:r>
              <a:rPr lang="pl-PL" sz="3600" dirty="0" err="1"/>
              <a:t>iedynie</a:t>
            </a:r>
            <a:r>
              <a:rPr lang="pl-PL" sz="3600" dirty="0"/>
              <a:t> ma </a:t>
            </a:r>
            <a:r>
              <a:rPr lang="pl-PL" sz="3600" dirty="0" err="1"/>
              <a:t>bydź</a:t>
            </a:r>
            <a:r>
              <a:rPr lang="pl-PL" sz="3600" dirty="0"/>
              <a:t> wskazany karę, </a:t>
            </a:r>
            <a:r>
              <a:rPr lang="pl-PL" sz="3600" dirty="0" err="1"/>
              <a:t>iaka</a:t>
            </a:r>
            <a:r>
              <a:rPr lang="pl-PL" sz="3600" dirty="0"/>
              <a:t> wedle prawa należy</a:t>
            </a:r>
            <a:r>
              <a:rPr lang="pl-PL" sz="3600" dirty="0" smtClean="0"/>
              <a:t>.”</a:t>
            </a:r>
          </a:p>
          <a:p>
            <a:pPr algn="just"/>
            <a:endParaRPr lang="pl-PL" sz="3600" dirty="0"/>
          </a:p>
          <a:p>
            <a:pPr algn="just"/>
            <a:r>
              <a:rPr lang="pl-PL" sz="1100" dirty="0"/>
              <a:t>VL VII, s. 247-249</a:t>
            </a:r>
          </a:p>
          <a:p>
            <a:pPr algn="just"/>
            <a:endParaRPr lang="pl-PL" sz="1100" dirty="0"/>
          </a:p>
        </p:txBody>
      </p:sp>
    </p:spTree>
    <p:extLst>
      <p:ext uri="{BB962C8B-B14F-4D97-AF65-F5344CB8AC3E}">
        <p14:creationId xmlns:p14="http://schemas.microsoft.com/office/powerpoint/2010/main" val="31026320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Zasada domniemania niewinności</a:t>
            </a:r>
            <a:endParaRPr lang="pl-PL" dirty="0"/>
          </a:p>
        </p:txBody>
      </p:sp>
      <p:sp>
        <p:nvSpPr>
          <p:cNvPr id="3" name="Symbol zastępczy zawartości 2"/>
          <p:cNvSpPr>
            <a:spLocks noGrp="1"/>
          </p:cNvSpPr>
          <p:nvPr>
            <p:ph idx="1"/>
          </p:nvPr>
        </p:nvSpPr>
        <p:spPr/>
        <p:txBody>
          <a:bodyPr>
            <a:normAutofit/>
          </a:bodyPr>
          <a:lstStyle/>
          <a:p>
            <a:pPr algn="just"/>
            <a:r>
              <a:rPr lang="pl-PL" sz="3200" dirty="0" smtClean="0"/>
              <a:t>„W każdym przypadku </a:t>
            </a:r>
            <a:r>
              <a:rPr lang="pl-PL" sz="3200" dirty="0" err="1" smtClean="0"/>
              <a:t>prawdziwey</a:t>
            </a:r>
            <a:r>
              <a:rPr lang="pl-PL" sz="3200" dirty="0" smtClean="0"/>
              <a:t> wątpliwości, tak względem prawa, </a:t>
            </a:r>
            <a:r>
              <a:rPr lang="pl-PL" sz="3200" dirty="0" err="1" smtClean="0"/>
              <a:t>iako</a:t>
            </a:r>
            <a:r>
              <a:rPr lang="pl-PL" sz="3200" dirty="0" smtClean="0"/>
              <a:t> i względem dowodów popełnionego występku, oraz względem rodzaju i wielkości kary, sąd </a:t>
            </a:r>
            <a:r>
              <a:rPr lang="pl-PL" sz="3200" dirty="0" err="1" smtClean="0"/>
              <a:t>seymowy</a:t>
            </a:r>
            <a:r>
              <a:rPr lang="pl-PL" sz="3200" dirty="0" smtClean="0"/>
              <a:t> nie przeciwko obwinionemu, lecz na stronę obwinionego w wyrokach swoich wątpliwość rozwiązywać będzie”.</a:t>
            </a:r>
          </a:p>
          <a:p>
            <a:pPr algn="just"/>
            <a:endParaRPr lang="pl-PL" sz="3200" dirty="0"/>
          </a:p>
          <a:p>
            <a:pPr algn="just"/>
            <a:r>
              <a:rPr lang="pl-PL" sz="1100" dirty="0"/>
              <a:t>VL VII, s. 247-249</a:t>
            </a:r>
          </a:p>
          <a:p>
            <a:pPr algn="just"/>
            <a:endParaRPr lang="pl-PL" sz="1100" dirty="0"/>
          </a:p>
        </p:txBody>
      </p:sp>
    </p:spTree>
    <p:extLst>
      <p:ext uri="{BB962C8B-B14F-4D97-AF65-F5344CB8AC3E}">
        <p14:creationId xmlns:p14="http://schemas.microsoft.com/office/powerpoint/2010/main" val="12307471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Wymiar sprawiedliwości</a:t>
            </a:r>
            <a:endParaRPr lang="pl-PL" dirty="0"/>
          </a:p>
        </p:txBody>
      </p:sp>
      <p:sp>
        <p:nvSpPr>
          <p:cNvPr id="3" name="Podtytuł 2"/>
          <p:cNvSpPr>
            <a:spLocks noGrp="1"/>
          </p:cNvSpPr>
          <p:nvPr>
            <p:ph type="subTitle" idx="1"/>
          </p:nvPr>
        </p:nvSpPr>
        <p:spPr/>
        <p:txBody>
          <a:bodyPr/>
          <a:lstStyle/>
          <a:p>
            <a:endParaRPr lang="pl-PL" dirty="0" smtClean="0"/>
          </a:p>
          <a:p>
            <a:r>
              <a:rPr lang="pl-PL" smtClean="0"/>
              <a:t>SĄDOWNICTWO</a:t>
            </a:r>
            <a:endParaRPr lang="pl-PL"/>
          </a:p>
        </p:txBody>
      </p:sp>
    </p:spTree>
    <p:extLst>
      <p:ext uri="{BB962C8B-B14F-4D97-AF65-F5344CB8AC3E}">
        <p14:creationId xmlns:p14="http://schemas.microsoft.com/office/powerpoint/2010/main" val="7982523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Sądownictwo szlacheckie</a:t>
            </a:r>
            <a:br>
              <a:rPr lang="pl-PL" dirty="0" smtClean="0"/>
            </a:br>
            <a:r>
              <a:rPr lang="pl-PL" dirty="0" smtClean="0"/>
              <a:t>(1523-1578/81)</a:t>
            </a:r>
            <a:endParaRPr lang="pl-PL" dirty="0"/>
          </a:p>
        </p:txBody>
      </p:sp>
      <p:sp>
        <p:nvSpPr>
          <p:cNvPr id="3" name="Symbol zastępczy zawartości 2"/>
          <p:cNvSpPr>
            <a:spLocks noGrp="1"/>
          </p:cNvSpPr>
          <p:nvPr>
            <p:ph idx="1"/>
          </p:nvPr>
        </p:nvSpPr>
        <p:spPr/>
        <p:txBody>
          <a:bodyPr/>
          <a:lstStyle/>
          <a:p>
            <a:r>
              <a:rPr lang="pl-PL" b="1" u="sng" dirty="0" smtClean="0"/>
              <a:t>Sąd I instancji:</a:t>
            </a:r>
          </a:p>
          <a:p>
            <a:r>
              <a:rPr lang="pl-PL" dirty="0" smtClean="0"/>
              <a:t>Sąd ziemski (sędzia, podsędek i pisarz)</a:t>
            </a:r>
          </a:p>
          <a:p>
            <a:pPr algn="just"/>
            <a:r>
              <a:rPr lang="pl-PL" dirty="0" smtClean="0"/>
              <a:t>Sąd grodzki (starosta, sędzia grodzki, podsędek, pisarz, w Małopolsce justycjariusz-oprawca, później starosta grodowy): 4 artykuły grodzkie: „A także stanowimy, że nasi starostowie nie powinni sądzić wszystkiego bez różnicy, lecz tylko w czterech sprawach: wywołania zaburzeń na drodze królewskiej, gdy zadaje się kupcom gwałt, podpalenia, zbrojnego najazdu na dom, gwałcenia kobiet”  (przywileje nieszawskie 1454)</a:t>
            </a:r>
          </a:p>
          <a:p>
            <a:pPr algn="just"/>
            <a:r>
              <a:rPr lang="pl-PL" sz="1100" dirty="0" smtClean="0"/>
              <a:t>Historia państwa… wybór tekstów, zebr. I oprac. A. Gulczyński et </a:t>
            </a:r>
            <a:r>
              <a:rPr lang="pl-PL" sz="1100" dirty="0" err="1" smtClean="0"/>
              <a:t>alia</a:t>
            </a:r>
            <a:r>
              <a:rPr lang="pl-PL" sz="1100" dirty="0" smtClean="0"/>
              <a:t>, Poznań 1995, s. 92</a:t>
            </a:r>
            <a:endParaRPr lang="pl-PL" sz="1100" dirty="0"/>
          </a:p>
          <a:p>
            <a:pPr algn="just"/>
            <a:endParaRPr lang="pl-PL" dirty="0" smtClean="0"/>
          </a:p>
          <a:p>
            <a:r>
              <a:rPr lang="pl-PL" dirty="0" smtClean="0"/>
              <a:t>Sąd podkomorski (podkomorzy i komornik)</a:t>
            </a:r>
          </a:p>
          <a:p>
            <a:endParaRPr lang="pl-PL" dirty="0" smtClean="0"/>
          </a:p>
          <a:p>
            <a:endParaRPr lang="pl-PL" dirty="0"/>
          </a:p>
        </p:txBody>
      </p:sp>
    </p:spTree>
    <p:extLst>
      <p:ext uri="{BB962C8B-B14F-4D97-AF65-F5344CB8AC3E}">
        <p14:creationId xmlns:p14="http://schemas.microsoft.com/office/powerpoint/2010/main" val="2641412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Sądownictwo szlacheckie</a:t>
            </a:r>
            <a:br>
              <a:rPr lang="pl-PL" dirty="0"/>
            </a:br>
            <a:r>
              <a:rPr lang="pl-PL" dirty="0"/>
              <a:t>(1523-1578/81)</a:t>
            </a:r>
          </a:p>
        </p:txBody>
      </p:sp>
      <p:sp>
        <p:nvSpPr>
          <p:cNvPr id="3" name="Symbol zastępczy zawartości 2"/>
          <p:cNvSpPr>
            <a:spLocks noGrp="1"/>
          </p:cNvSpPr>
          <p:nvPr>
            <p:ph idx="1"/>
          </p:nvPr>
        </p:nvSpPr>
        <p:spPr/>
        <p:txBody>
          <a:bodyPr>
            <a:normAutofit lnSpcReduction="10000"/>
          </a:bodyPr>
          <a:lstStyle/>
          <a:p>
            <a:r>
              <a:rPr lang="pl-PL" b="1" u="sng" dirty="0"/>
              <a:t>Sąd II instancji:</a:t>
            </a:r>
          </a:p>
          <a:p>
            <a:r>
              <a:rPr lang="pl-PL" dirty="0"/>
              <a:t>Trybunał </a:t>
            </a:r>
            <a:r>
              <a:rPr lang="pl-PL" dirty="0" smtClean="0"/>
              <a:t>Koronny: 1578 r. , deputaci (</a:t>
            </a:r>
            <a:r>
              <a:rPr lang="pl-PL" dirty="0"/>
              <a:t>s</a:t>
            </a:r>
            <a:r>
              <a:rPr lang="pl-PL" dirty="0" smtClean="0"/>
              <a:t>ejmiki deputackie kadencja 1 rok) w liczbie 27-miu (na czele marszałek), 6-ciu duchownych (na czele prezydent):</a:t>
            </a:r>
          </a:p>
          <a:p>
            <a:pPr marL="0" indent="0" algn="just">
              <a:buNone/>
            </a:pPr>
            <a:r>
              <a:rPr lang="pl-PL" sz="1800" dirty="0" smtClean="0"/>
              <a:t>Upadek sądownictwa trybunalskiego: Deputaci „zabierali się trzeciego lub czwartego dnia do sądzenia spraw, które szły porządkiem ułożonym w </a:t>
            </a:r>
            <a:r>
              <a:rPr lang="pl-PL" sz="1800" dirty="0" err="1" smtClean="0"/>
              <a:t>ordynacyi</a:t>
            </a:r>
            <a:r>
              <a:rPr lang="pl-PL" sz="1800" dirty="0" smtClean="0"/>
              <a:t>. Sądy te otwierały się mową którego z palestry, witającą trybunał, na którą przygotowany marszałek albo prezydent krótko odpowiedział komplementem dziękującym. Potem z regestru woźny powołał którą sprawę, w której po zapisaniu </a:t>
            </a:r>
            <a:r>
              <a:rPr lang="pl-PL" sz="1800" dirty="0" err="1" smtClean="0"/>
              <a:t>komparycyi</a:t>
            </a:r>
            <a:r>
              <a:rPr lang="pl-PL" sz="1800" dirty="0" smtClean="0"/>
              <a:t> marszałek kazał sądy odwołać na poobiedzie albo nazajutrz, bo nagle zaprzęgać się w pracą nie było w modzie, ile że oprócz prezydenta i marszałka niektórzy z deputatów możniejszych albo z </a:t>
            </a:r>
            <a:r>
              <a:rPr lang="pl-PL" sz="1800" dirty="0" err="1" smtClean="0"/>
              <a:t>pacyjentów</a:t>
            </a:r>
            <a:r>
              <a:rPr lang="pl-PL" sz="1800" dirty="0" smtClean="0"/>
              <a:t> panów znacznych mieli sobie za honor </a:t>
            </a:r>
            <a:r>
              <a:rPr lang="pl-PL" sz="1800" dirty="0" err="1" smtClean="0"/>
              <a:t>popisować</a:t>
            </a:r>
            <a:r>
              <a:rPr lang="pl-PL" sz="1800" dirty="0" smtClean="0"/>
              <a:t> się z obiadami i </a:t>
            </a:r>
            <a:r>
              <a:rPr lang="pl-PL" sz="1800" dirty="0" err="1" smtClean="0"/>
              <a:t>kolacyjami</a:t>
            </a:r>
            <a:r>
              <a:rPr lang="pl-PL" sz="1800" dirty="0" smtClean="0"/>
              <a:t> na przepych […] dlatego w pierwszym tygodniu mało co albo wcale nic nie było postępku w </a:t>
            </a:r>
            <a:r>
              <a:rPr lang="pl-PL" sz="1800" dirty="0" err="1" smtClean="0"/>
              <a:t>administracyi</a:t>
            </a:r>
            <a:r>
              <a:rPr lang="pl-PL" sz="1800" dirty="0" smtClean="0"/>
              <a:t> sprawiedliwości: drugi tydzień ocucał cokolwiek znużonych biesiadami i do pracy zaprzęgał […]”.</a:t>
            </a:r>
            <a:endParaRPr lang="pl-PL" sz="1800" dirty="0"/>
          </a:p>
          <a:p>
            <a:r>
              <a:rPr lang="pl-PL" sz="1100" dirty="0" smtClean="0"/>
              <a:t>J. Kitowicz, Opis obyczajów za panowania Augusta III, t. I, oprac. R. </a:t>
            </a:r>
            <a:r>
              <a:rPr lang="pl-PL" sz="1100" dirty="0" err="1" smtClean="0"/>
              <a:t>Pollak</a:t>
            </a:r>
            <a:r>
              <a:rPr lang="pl-PL" sz="1100" dirty="0" smtClean="0"/>
              <a:t>, Wrocław 2003, s. 213.</a:t>
            </a:r>
          </a:p>
          <a:p>
            <a:r>
              <a:rPr lang="pl-PL" dirty="0" smtClean="0"/>
              <a:t>Trybunał Litewski: 1581 r.</a:t>
            </a:r>
            <a:endParaRPr lang="pl-PL" dirty="0"/>
          </a:p>
        </p:txBody>
      </p:sp>
    </p:spTree>
    <p:extLst>
      <p:ext uri="{BB962C8B-B14F-4D97-AF65-F5344CB8AC3E}">
        <p14:creationId xmlns:p14="http://schemas.microsoft.com/office/powerpoint/2010/main" val="1721180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Sądownictwo szlacheckie</a:t>
            </a:r>
            <a:br>
              <a:rPr lang="pl-PL" dirty="0"/>
            </a:br>
            <a:r>
              <a:rPr lang="pl-PL" dirty="0"/>
              <a:t>(1523-1578/81)</a:t>
            </a:r>
          </a:p>
        </p:txBody>
      </p:sp>
      <p:sp>
        <p:nvSpPr>
          <p:cNvPr id="3" name="Symbol zastępczy zawartości 2"/>
          <p:cNvSpPr>
            <a:spLocks noGrp="1"/>
          </p:cNvSpPr>
          <p:nvPr>
            <p:ph idx="1"/>
          </p:nvPr>
        </p:nvSpPr>
        <p:spPr/>
        <p:txBody>
          <a:bodyPr>
            <a:normAutofit lnSpcReduction="10000"/>
          </a:bodyPr>
          <a:lstStyle/>
          <a:p>
            <a:pPr algn="just"/>
            <a:r>
              <a:rPr lang="pl-PL" sz="2400" dirty="0"/>
              <a:t>Upadek sądownictwa </a:t>
            </a:r>
            <a:r>
              <a:rPr lang="pl-PL" sz="2400" dirty="0" smtClean="0"/>
              <a:t>trybunalskiego: „Przyjazd </a:t>
            </a:r>
            <a:r>
              <a:rPr lang="pl-PL" sz="2400" dirty="0"/>
              <a:t>mój do Lublina otworzył mi nowe teatrum, inszą, a wcale mi przedtem niewiadomą postać rzeczy poznałem. Zacząłem się od plenipotenta mojego informować, </a:t>
            </a:r>
            <a:r>
              <a:rPr lang="pl-PL" sz="2400" dirty="0" err="1"/>
              <a:t>jakiemi</a:t>
            </a:r>
            <a:r>
              <a:rPr lang="pl-PL" sz="2400" dirty="0"/>
              <a:t> sposoby miałem sobie postępować, abym dobrze wykierował </a:t>
            </a:r>
            <a:r>
              <a:rPr lang="pl-PL" sz="2400" dirty="0" err="1"/>
              <a:t>interesa</a:t>
            </a:r>
            <a:r>
              <a:rPr lang="pl-PL" sz="2400" dirty="0"/>
              <a:t>. </a:t>
            </a:r>
            <a:r>
              <a:rPr lang="pl-PL" sz="2400" dirty="0" smtClean="0"/>
              <a:t>[…] Nauczyłem </a:t>
            </a:r>
            <a:r>
              <a:rPr lang="pl-PL" sz="2400" dirty="0"/>
              <a:t>się więc, iż, kto ma sprawę, koniecznie mu do wygranej trzech rzeczy potrzeba. Pierwsza z nich kredyt własny, lub wsparcie mocnych protektorów. Druga, znajomość, przyjaźń, lub pokrewieństwo z </a:t>
            </a:r>
            <a:r>
              <a:rPr lang="pl-PL" sz="2400" dirty="0" smtClean="0"/>
              <a:t>sędziami a </a:t>
            </a:r>
            <a:r>
              <a:rPr lang="pl-PL" sz="2400" dirty="0"/>
              <a:t>w niedostatku, ten dzielny sposób, którego lubo wyrazić nie śmiem, w potrzebie jednak, albo wyrówna, lub więcej dokaże, nad przyjaźń i </a:t>
            </a:r>
            <a:r>
              <a:rPr lang="pl-PL" sz="2400"/>
              <a:t>pokrewieństwo</a:t>
            </a:r>
            <a:r>
              <a:rPr lang="pl-PL" sz="2400" smtClean="0"/>
              <a:t>. </a:t>
            </a:r>
            <a:r>
              <a:rPr lang="pl-PL" sz="2400" dirty="0"/>
              <a:t>Na końcu się zwyczajnie kłaść zwykła sprawiedliwość interesu</a:t>
            </a:r>
            <a:r>
              <a:rPr lang="pl-PL" sz="2400" dirty="0" smtClean="0"/>
              <a:t>.”</a:t>
            </a:r>
          </a:p>
          <a:p>
            <a:r>
              <a:rPr lang="pl-PL" sz="1100" dirty="0" smtClean="0"/>
              <a:t>I. Krasicki, Mikołaja </a:t>
            </a:r>
            <a:r>
              <a:rPr lang="pl-PL" sz="1100" dirty="0" err="1" smtClean="0"/>
              <a:t>Doświadczyńskiego</a:t>
            </a:r>
            <a:r>
              <a:rPr lang="pl-PL" sz="1100" dirty="0"/>
              <a:t> przypadki, https://pl.wikisource.org/wiki/Miko%C5%82aja_Do%C5%9Bwiadczy%C5%84skiego_przypadki/Xi%C4%99ga_I/X</a:t>
            </a:r>
          </a:p>
          <a:p>
            <a:endParaRPr lang="pl-PL" dirty="0"/>
          </a:p>
        </p:txBody>
      </p:sp>
    </p:spTree>
    <p:extLst>
      <p:ext uri="{BB962C8B-B14F-4D97-AF65-F5344CB8AC3E}">
        <p14:creationId xmlns:p14="http://schemas.microsoft.com/office/powerpoint/2010/main" val="12726057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Przykład prawnego fortelu</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Rada plenipotenta strony w postępowaniu sądowym: « </a:t>
            </a:r>
            <a:r>
              <a:rPr lang="pl-PL" dirty="0"/>
              <a:t>Praktyka kilkunastoletnia, ważność interesu, szczere do osoby </a:t>
            </a:r>
            <a:r>
              <a:rPr lang="pl-PL" dirty="0" err="1"/>
              <a:t>Wmć</a:t>
            </a:r>
            <a:r>
              <a:rPr lang="pl-PL" dirty="0"/>
              <a:t> Pana Dobrodzieja przywiązanie, są mi pobudkami do przełożenia wiernej rady mojej. Z tych więc powodów </a:t>
            </a:r>
            <a:r>
              <a:rPr lang="pl-PL" dirty="0" err="1"/>
              <a:t>wkrótkości</a:t>
            </a:r>
            <a:r>
              <a:rPr lang="pl-PL" dirty="0"/>
              <a:t> słów do wyrażania treści rzeczy przystępuję. Naprzód potrzeba, ażebyśmy zamówili do tej sprawy ledwo nie całą palestrę; a lubo według przepisów </a:t>
            </a:r>
            <a:r>
              <a:rPr lang="pl-PL" dirty="0" err="1"/>
              <a:t>konstytucyi</a:t>
            </a:r>
            <a:r>
              <a:rPr lang="pl-PL" dirty="0"/>
              <a:t>, nie mogą tylko trzech stawać w jednej sprawie, jednak bywała to niekiedy w zwyczaju, że można sprawę na </a:t>
            </a:r>
            <a:r>
              <a:rPr lang="pl-PL" dirty="0" err="1"/>
              <a:t>kategorye</a:t>
            </a:r>
            <a:r>
              <a:rPr lang="pl-PL" dirty="0"/>
              <a:t> podzielić; do każdej zamówmy osobnego patrona, od replik będą insi. Resztę wezwiemy przynajmniej na </a:t>
            </a:r>
            <a:r>
              <a:rPr lang="pl-PL" dirty="0" err="1"/>
              <a:t>konferencyą</a:t>
            </a:r>
            <a:r>
              <a:rPr lang="pl-PL" dirty="0"/>
              <a:t>! skąd ten zysk, iż już potem nie mogą być użyci od przeciwnej strony. A tak nasz adwersarz nie znajdzie dla siebie tylko wyrzutków, izbie mniej znajomych, i których nasi potrafią łatwo </a:t>
            </a:r>
            <a:r>
              <a:rPr lang="pl-PL" dirty="0" err="1" smtClean="0"/>
              <a:t>zahuczyć</a:t>
            </a:r>
            <a:r>
              <a:rPr lang="pl-PL" dirty="0" smtClean="0"/>
              <a:t>&gt;”</a:t>
            </a:r>
          </a:p>
          <a:p>
            <a:pPr algn="just"/>
            <a:endParaRPr lang="pl-PL" dirty="0" smtClean="0"/>
          </a:p>
          <a:p>
            <a:r>
              <a:rPr lang="pl-PL" sz="1100" dirty="0"/>
              <a:t>I. Krasicki, Mikołaja </a:t>
            </a:r>
            <a:r>
              <a:rPr lang="pl-PL" sz="1100" dirty="0" err="1"/>
              <a:t>Doświadczyńskiego</a:t>
            </a:r>
            <a:r>
              <a:rPr lang="pl-PL" sz="1100" dirty="0"/>
              <a:t> przypadki, https://pl.wikisource.org/wiki/Miko%C5%82aja_Do%C5%9Bwiadczy%C5%84skiego_przypadki/Xi%C4%99ga_I/X</a:t>
            </a:r>
          </a:p>
          <a:p>
            <a:pPr algn="just"/>
            <a:endParaRPr lang="pl-PL" sz="1100" dirty="0"/>
          </a:p>
          <a:p>
            <a:pPr algn="just"/>
            <a:endParaRPr lang="pl-PL" sz="1100" dirty="0"/>
          </a:p>
        </p:txBody>
      </p:sp>
    </p:spTree>
    <p:extLst>
      <p:ext uri="{BB962C8B-B14F-4D97-AF65-F5344CB8AC3E}">
        <p14:creationId xmlns:p14="http://schemas.microsoft.com/office/powerpoint/2010/main" val="308465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Dyspozycyjność-rozporządzalność</a:t>
            </a:r>
            <a:br>
              <a:rPr lang="pl-PL" dirty="0" smtClean="0"/>
            </a:br>
            <a:r>
              <a:rPr lang="pl-PL" dirty="0" smtClean="0"/>
              <a:t>księga elbląska</a:t>
            </a:r>
            <a:endParaRPr lang="pl-PL" dirty="0"/>
          </a:p>
        </p:txBody>
      </p:sp>
      <p:sp>
        <p:nvSpPr>
          <p:cNvPr id="3" name="Symbol zastępczy zawartości 2"/>
          <p:cNvSpPr>
            <a:spLocks noGrp="1"/>
          </p:cNvSpPr>
          <p:nvPr>
            <p:ph idx="1"/>
          </p:nvPr>
        </p:nvSpPr>
        <p:spPr/>
        <p:txBody>
          <a:bodyPr>
            <a:normAutofit/>
          </a:bodyPr>
          <a:lstStyle/>
          <a:p>
            <a:pPr algn="just"/>
            <a:r>
              <a:rPr lang="pl-PL" sz="2400" b="1" dirty="0"/>
              <a:t>[5.1]</a:t>
            </a:r>
            <a:r>
              <a:rPr lang="pl-PL" sz="2400" dirty="0"/>
              <a:t>Jeśli odpowiadając na skargę mówi, że jest niewinny, wówczas pyta go sędzia, czy ma świadka. </a:t>
            </a:r>
          </a:p>
          <a:p>
            <a:pPr algn="just"/>
            <a:r>
              <a:rPr lang="pl-PL" sz="2400" b="1" dirty="0"/>
              <a:t>[5.6]</a:t>
            </a:r>
            <a:r>
              <a:rPr lang="pl-PL" sz="2400" dirty="0"/>
              <a:t>Jeśliby jednak skarżący początkowo, w chwili wymieniania świadków, zgodził się na nich, lecz następnie zarzucił, że są oni przekupieni (albo wszyscy, albo jeden z nich), wówczas wolno mu powiedzieć: świadkowie są kupieni, nie zgadzam się na nich, dlatego chcę się pojedynkować. Wówczas pierwszy [ze świadków], któremu postawiono [ten] zarzut, mus się z nim pojedynkować. </a:t>
            </a:r>
          </a:p>
          <a:p>
            <a:pPr algn="just"/>
            <a:endParaRPr lang="pl-PL" sz="2400" dirty="0" smtClean="0"/>
          </a:p>
          <a:p>
            <a:pPr algn="just"/>
            <a:r>
              <a:rPr lang="pl-PL" sz="1200" dirty="0"/>
              <a:t>http://ihp.wpia.uw.edu.pl/?material=teksty-zrodlowe-z-historii-prawa-i-ustroju-polskiego</a:t>
            </a:r>
          </a:p>
        </p:txBody>
      </p:sp>
    </p:spTree>
    <p:extLst>
      <p:ext uri="{BB962C8B-B14F-4D97-AF65-F5344CB8AC3E}">
        <p14:creationId xmlns:p14="http://schemas.microsoft.com/office/powerpoint/2010/main" val="192000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USTNOŚĆ</a:t>
            </a:r>
            <a:br>
              <a:rPr lang="pl-PL" dirty="0" smtClean="0"/>
            </a:br>
            <a:r>
              <a:rPr lang="pl-PL" dirty="0" smtClean="0"/>
              <a:t>KSIĘGA ELBLĄSKA</a:t>
            </a:r>
            <a:endParaRPr lang="pl-PL" dirty="0"/>
          </a:p>
        </p:txBody>
      </p:sp>
      <p:sp>
        <p:nvSpPr>
          <p:cNvPr id="3" name="Symbol zastępczy zawartości 2"/>
          <p:cNvSpPr>
            <a:spLocks noGrp="1"/>
          </p:cNvSpPr>
          <p:nvPr>
            <p:ph idx="1"/>
          </p:nvPr>
        </p:nvSpPr>
        <p:spPr/>
        <p:txBody>
          <a:bodyPr>
            <a:noAutofit/>
          </a:bodyPr>
          <a:lstStyle/>
          <a:p>
            <a:pPr algn="just"/>
            <a:r>
              <a:rPr lang="pl-PL" sz="4400" b="1" dirty="0"/>
              <a:t>[4.9]</a:t>
            </a:r>
            <a:r>
              <a:rPr lang="pl-PL" sz="4400" dirty="0"/>
              <a:t>Jeśli jakiś człowiek skarży tego, kto jest obecny, wówczas sędzia mówi: Odpowiadaj.  </a:t>
            </a:r>
          </a:p>
          <a:p>
            <a:pPr algn="just"/>
            <a:endParaRPr lang="pl-PL" sz="4400" dirty="0"/>
          </a:p>
          <a:p>
            <a:pPr algn="just"/>
            <a:r>
              <a:rPr lang="pl-PL" sz="4400" dirty="0"/>
              <a:t> </a:t>
            </a:r>
            <a:r>
              <a:rPr lang="pl-PL" sz="1200" dirty="0"/>
              <a:t>http://ihp.wpia.uw.edu.pl/?material=teksty-zrodlowe-z-historii-prawa-i-ustroju-polskiego  </a:t>
            </a:r>
          </a:p>
          <a:p>
            <a:endParaRPr lang="pl-PL" sz="4400" dirty="0"/>
          </a:p>
        </p:txBody>
      </p:sp>
    </p:spTree>
    <p:extLst>
      <p:ext uri="{BB962C8B-B14F-4D97-AF65-F5344CB8AC3E}">
        <p14:creationId xmlns:p14="http://schemas.microsoft.com/office/powerpoint/2010/main" val="94900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Formalizm procesowy</a:t>
            </a:r>
            <a:br>
              <a:rPr lang="pl-PL" dirty="0" smtClean="0"/>
            </a:br>
            <a:r>
              <a:rPr lang="pl-PL" dirty="0" smtClean="0"/>
              <a:t>księga elbląska</a:t>
            </a:r>
            <a:endParaRPr lang="pl-PL" dirty="0"/>
          </a:p>
        </p:txBody>
      </p:sp>
      <p:sp>
        <p:nvSpPr>
          <p:cNvPr id="3" name="Symbol zastępczy zawartości 2"/>
          <p:cNvSpPr>
            <a:spLocks noGrp="1"/>
          </p:cNvSpPr>
          <p:nvPr>
            <p:ph idx="1"/>
          </p:nvPr>
        </p:nvSpPr>
        <p:spPr/>
        <p:txBody>
          <a:bodyPr/>
          <a:lstStyle/>
          <a:p>
            <a:pPr algn="just"/>
            <a:r>
              <a:rPr lang="pl-PL" sz="2400" b="1" dirty="0"/>
              <a:t>[5.7]</a:t>
            </a:r>
            <a:r>
              <a:rPr lang="pl-PL" sz="2400" dirty="0"/>
              <a:t>Jeśli ktoś ma przysięgać, to powinien mówić tak: O co mnie N. obwinia, temu jestem niewinny. Tak mi dopomóż Bóg i święty Krzyż.     </a:t>
            </a:r>
          </a:p>
          <a:p>
            <a:pPr algn="just"/>
            <a:r>
              <a:rPr lang="pl-PL" sz="2400" b="1" dirty="0"/>
              <a:t>[5.8]</a:t>
            </a:r>
            <a:r>
              <a:rPr lang="pl-PL" sz="2400" dirty="0"/>
              <a:t>Wtedy winien on położyć na nodze krzyża dwa palce prawej ręki, ten [palec], który znajduje się przy kciuku i palec środkowy . Jeśli położy palec gdzie indziej, wówczas upada w przysiędze. Najpierw winien on wypowiedzieć słowa, a potem dotknąć krzyża.     </a:t>
            </a:r>
          </a:p>
          <a:p>
            <a:pPr algn="just"/>
            <a:r>
              <a:rPr lang="pl-PL" sz="2400" b="1" dirty="0"/>
              <a:t>[5.9]</a:t>
            </a:r>
            <a:r>
              <a:rPr lang="pl-PL" sz="2400" dirty="0"/>
              <a:t>Tak samo winien postąpić jego świadek. Każdy z nich z osobna winien przysięgać tak: Co N.N zarzuca, temu jest on niewinny. Tak mi dopomóż Bóg i święty Krzyż.     </a:t>
            </a:r>
          </a:p>
          <a:p>
            <a:r>
              <a:rPr lang="pl-PL" sz="1200" dirty="0"/>
              <a:t>http://ihp.wpia.uw.edu.pl/?material=teksty-zrodlowe-z-historii-prawa-i-ustroju-polskiego</a:t>
            </a:r>
          </a:p>
        </p:txBody>
      </p:sp>
    </p:spTree>
    <p:extLst>
      <p:ext uri="{BB962C8B-B14F-4D97-AF65-F5344CB8AC3E}">
        <p14:creationId xmlns:p14="http://schemas.microsoft.com/office/powerpoint/2010/main" val="194569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Strony procesowe</a:t>
            </a:r>
            <a:endParaRPr lang="pl-PL" dirty="0"/>
          </a:p>
        </p:txBody>
      </p:sp>
      <p:sp>
        <p:nvSpPr>
          <p:cNvPr id="3" name="Symbol zastępczy zawartości 2"/>
          <p:cNvSpPr>
            <a:spLocks noGrp="1"/>
          </p:cNvSpPr>
          <p:nvPr>
            <p:ph idx="1"/>
          </p:nvPr>
        </p:nvSpPr>
        <p:spPr/>
        <p:txBody>
          <a:bodyPr/>
          <a:lstStyle/>
          <a:p>
            <a:endParaRPr lang="pl-PL" dirty="0" smtClean="0"/>
          </a:p>
          <a:p>
            <a:r>
              <a:rPr lang="pl-PL" sz="4800" dirty="0" smtClean="0"/>
              <a:t>POWÓD / OSKARŻYCIEL – PIERCA, ACTOR</a:t>
            </a:r>
          </a:p>
          <a:p>
            <a:r>
              <a:rPr lang="pl-PL" sz="4800" dirty="0" smtClean="0"/>
              <a:t>POZWANY/OSKARŻONY – SĄPIERZ, REUS</a:t>
            </a:r>
            <a:endParaRPr lang="pl-PL" sz="4800" dirty="0"/>
          </a:p>
        </p:txBody>
      </p:sp>
    </p:spTree>
    <p:extLst>
      <p:ext uri="{BB962C8B-B14F-4D97-AF65-F5344CB8AC3E}">
        <p14:creationId xmlns:p14="http://schemas.microsoft.com/office/powerpoint/2010/main" val="1116012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TM03090434[[fn=Typ drewna]]</Template>
  <TotalTime>954</TotalTime>
  <Words>4516</Words>
  <Application>Microsoft Office PowerPoint</Application>
  <PresentationFormat>Panoramiczny</PresentationFormat>
  <Paragraphs>299</Paragraphs>
  <Slides>59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59</vt:i4>
      </vt:variant>
    </vt:vector>
  </HeadingPairs>
  <TitlesOfParts>
    <vt:vector size="64" baseType="lpstr">
      <vt:lpstr>Algerian</vt:lpstr>
      <vt:lpstr>Rockwell</vt:lpstr>
      <vt:lpstr>Rockwell Condensed</vt:lpstr>
      <vt:lpstr>Wingdings</vt:lpstr>
      <vt:lpstr>Drewniana czcionka</vt:lpstr>
      <vt:lpstr>HISTORIA PAŃSTWA I PRAWA POLSKIEGO 2018/19  WYKŁAD:  HISTORIA PRAWA</vt:lpstr>
      <vt:lpstr>Prezentacja programu PowerPoint</vt:lpstr>
      <vt:lpstr>ZASADY PROCESOWE</vt:lpstr>
      <vt:lpstr>Skargowość-akuzacyjność księga elbląska</vt:lpstr>
      <vt:lpstr>Sporność – kontradyktoryjność księga elbląska</vt:lpstr>
      <vt:lpstr>Dyspozycyjność-rozporządzalność księga elbląska</vt:lpstr>
      <vt:lpstr>USTNOŚĆ KSIĘGA ELBLĄSKA</vt:lpstr>
      <vt:lpstr>Formalizm procesowy księga elbląska</vt:lpstr>
      <vt:lpstr>Strony procesowe</vt:lpstr>
      <vt:lpstr>Przebieg procesu</vt:lpstr>
      <vt:lpstr>Przebieg procesu</vt:lpstr>
      <vt:lpstr>Postępowanie dowodowe zasada bliższości do dowodu</vt:lpstr>
      <vt:lpstr>Postępowanie dowodowe formalna teoria dowodowa</vt:lpstr>
      <vt:lpstr>Postępowanie dowodowe świadkowie</vt:lpstr>
      <vt:lpstr>Postępowanie dowodowe pojedynek</vt:lpstr>
      <vt:lpstr>Postępowanie dowodowe pojedynek</vt:lpstr>
      <vt:lpstr>POSTĘPOWANIE DOWODOWE ORDALIA – próba żelaza (1)</vt:lpstr>
      <vt:lpstr>POSTĘPOWANIE DOWODOWE ORDALIA – próba żelaza (2)</vt:lpstr>
      <vt:lpstr> Postępowanie dowodowe WIARYGODNOŚĆ STRONY/ŚWIADKA </vt:lpstr>
      <vt:lpstr> Proces polski - reforma</vt:lpstr>
      <vt:lpstr>Ferie sądowe</vt:lpstr>
      <vt:lpstr>Zastępcy procesowi</vt:lpstr>
      <vt:lpstr>pozew</vt:lpstr>
      <vt:lpstr>EKSCEPCJE i akcesoria</vt:lpstr>
      <vt:lpstr>Sententia definitiva WYROKI STANOWCZE</vt:lpstr>
      <vt:lpstr>ŚRODKI ODWOŁAWCZE</vt:lpstr>
      <vt:lpstr>PRAWOMOCNOŚĆ WYROKU res iudicata</vt:lpstr>
      <vt:lpstr>Proces inkwizycyjny</vt:lpstr>
      <vt:lpstr>BARTŁOMIEJ GROICKI „POSTĘPEK SĄDÓW OKOŁO KARANIA NA GARDLE”</vt:lpstr>
      <vt:lpstr>Zasady orzekania</vt:lpstr>
      <vt:lpstr> FAMA PUBLICA  „OSŁAWIENIE PUBLICZNE” </vt:lpstr>
      <vt:lpstr>Delacja oskarżenie wniesione przez pokrzywdzonego lub inną osobę</vt:lpstr>
      <vt:lpstr>Zasady procesowe</vt:lpstr>
      <vt:lpstr>Stadia procesu inkwizycyjnego</vt:lpstr>
      <vt:lpstr>INKWIZYcJA generalna</vt:lpstr>
      <vt:lpstr>Inkwizycja generalna znaki i dowody</vt:lpstr>
      <vt:lpstr>Inkwizycja generalna znaki i dowody</vt:lpstr>
      <vt:lpstr>Przyznanie się oskarżonego tortury</vt:lpstr>
      <vt:lpstr>Decretum ad tortoris</vt:lpstr>
      <vt:lpstr>Przyznanie się oskarżonego tortury</vt:lpstr>
      <vt:lpstr>Świadkowie fałszywe świadectwo</vt:lpstr>
      <vt:lpstr>Inne  środki dowodowe</vt:lpstr>
      <vt:lpstr>wyrokowanie</vt:lpstr>
      <vt:lpstr>Przykład postępowania inkwizycyjnego</vt:lpstr>
      <vt:lpstr> Przestępstwo zabójstwa  za pomocą trucizny </vt:lpstr>
      <vt:lpstr>Przestępstwo zabójstwa  za pomocą trucizny</vt:lpstr>
      <vt:lpstr>Przestępstwo zabójstwa  za pomocą trucizny</vt:lpstr>
      <vt:lpstr>Proces mieszany</vt:lpstr>
      <vt:lpstr>I ETAP: faza inkwizycyjna procesu zasada tajności i pisemności</vt:lpstr>
      <vt:lpstr>Ii etap: faza skargowa procesu zasada jawności i ustności</vt:lpstr>
      <vt:lpstr>Zasada prawa do obrony</vt:lpstr>
      <vt:lpstr>Zasada nullum crimen sine lege</vt:lpstr>
      <vt:lpstr>Zasada nulla poena sine lege</vt:lpstr>
      <vt:lpstr>Zasada domniemania niewinności</vt:lpstr>
      <vt:lpstr>Wymiar sprawiedliwości</vt:lpstr>
      <vt:lpstr>Sądownictwo szlacheckie (1523-1578/81)</vt:lpstr>
      <vt:lpstr>Sądownictwo szlacheckie (1523-1578/81)</vt:lpstr>
      <vt:lpstr>Sądownictwo szlacheckie (1523-1578/81)</vt:lpstr>
      <vt:lpstr>Przykład prawnego fortelu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PAŃSTWA I PRAWA POLSKIEGO 2018/19  WYKŁAD:  HISTORIA PRAWA</dc:title>
  <dc:creator>wpia</dc:creator>
  <cp:lastModifiedBy>wpia</cp:lastModifiedBy>
  <cp:revision>92</cp:revision>
  <dcterms:created xsi:type="dcterms:W3CDTF">2018-11-05T22:08:04Z</dcterms:created>
  <dcterms:modified xsi:type="dcterms:W3CDTF">2019-04-11T19:35:00Z</dcterms:modified>
</cp:coreProperties>
</file>