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7" d="100"/>
          <a:sy n="87" d="100"/>
        </p:scale>
        <p:origin x="131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7081E0-4C55-4AD8-BE11-1467D37A1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651D0-CE87-4879-9480-15C48DEC8C1B}" type="datetimeFigureOut">
              <a:rPr lang="pl-PL"/>
              <a:pPr>
                <a:defRPr/>
              </a:pPr>
              <a:t>27.06.2017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9A4504-A6F1-4EAE-A8EF-0860FB92F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D55E16-8DE6-4A3D-9C16-349EC708C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BF212-C8D6-4973-955F-7CB2637D2C8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971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2CB9CC-BC3B-44B8-9664-2FCE0478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70F0B-DD67-47B4-B2C4-85E0FB6D001D}" type="datetimeFigureOut">
              <a:rPr lang="pl-PL"/>
              <a:pPr>
                <a:defRPr/>
              </a:pPr>
              <a:t>27.06.2017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9B1453-9C03-4ABB-9331-9B806684D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84007A-C4AB-4B12-89BE-EFC7DF1BB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F4C56-D688-4854-994F-2A09501C376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216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586515-974A-424E-8E91-570089042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97CF2-8821-43D0-B119-36380209E9C8}" type="datetimeFigureOut">
              <a:rPr lang="pl-PL"/>
              <a:pPr>
                <a:defRPr/>
              </a:pPr>
              <a:t>27.06.2017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839D28-50C1-49A1-9B98-DBA7CD4B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D69F8B7-33B7-471C-95D0-E8166776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5508F-D3ED-4E89-AACC-F354733199D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4100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038C82-9ED7-4D86-88CE-FF6D3816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D109-E068-4D22-ACE2-FD98067DC64D}" type="datetimeFigureOut">
              <a:rPr lang="pl-PL"/>
              <a:pPr>
                <a:defRPr/>
              </a:pPr>
              <a:t>27.06.2017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A64096-0295-4B22-AA31-68688BFB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A04E28-B2FC-42DE-9457-6C757183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38D2-A521-44B7-9914-F9FEA56692C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76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4C8B0A-D9E7-4A6D-A4E5-034369053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38BD2-9C19-4001-AAA8-FAC4E4E579D1}" type="datetimeFigureOut">
              <a:rPr lang="pl-PL"/>
              <a:pPr>
                <a:defRPr/>
              </a:pPr>
              <a:t>27.06.2017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22EDCE-1DE9-4CD3-8622-1D1DA4B92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40EA37-98FE-4D79-AEAD-478E51A8C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CF0D4-FB58-418F-9C77-88C0110EAF1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9458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A6BD02FC-415D-4085-9564-40D5132AD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4F13F-FD49-43B9-9B7E-446751766880}" type="datetimeFigureOut">
              <a:rPr lang="pl-PL"/>
              <a:pPr>
                <a:defRPr/>
              </a:pPr>
              <a:t>27.06.2017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6B0E323B-A91C-40D1-BEDB-28530421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42D4422D-3711-4B45-853D-C663B358B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34AD6-7E08-4142-8C53-78AD5A097B4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6436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A88A12CB-B3D6-4CBA-AC69-A7F165CE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ACD33-31C1-41C2-8859-8BF5B835C41D}" type="datetimeFigureOut">
              <a:rPr lang="pl-PL"/>
              <a:pPr>
                <a:defRPr/>
              </a:pPr>
              <a:t>27.06.2017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78F9517E-C99B-487F-82DE-9AA1D8A89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5D56DE22-BBC8-4294-88D7-544E22E4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864DB-086E-412D-8815-40152FF9D91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812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2EDF339C-3187-464E-BDF3-A1DD3E299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EF2A7-D9E4-45DE-B4FC-BD4EE4DEF73A}" type="datetimeFigureOut">
              <a:rPr lang="pl-PL"/>
              <a:pPr>
                <a:defRPr/>
              </a:pPr>
              <a:t>27.06.2017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C00E5B00-BB17-4BAD-9C4B-86B2578A7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229C8147-C953-4FBC-A1D6-6954AD50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27548-1422-4DBD-8489-0A8C4E643C0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040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37229CCF-F5B3-466F-9C1C-5BA2455B5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F313C-2747-4C52-9B5D-6BD0F85FFD68}" type="datetimeFigureOut">
              <a:rPr lang="pl-PL"/>
              <a:pPr>
                <a:defRPr/>
              </a:pPr>
              <a:t>27.06.2017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2E60BDC9-9EC7-4AB9-A076-CB46DBCDE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ABE2FF0E-CDB3-4286-BEDD-DB5BF014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9FB52-53C3-4E90-895B-9960B21F8BF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524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BA634145-785E-4AAC-B0D2-74600E366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D963-0410-4018-8C4F-FAC54F42C5C0}" type="datetimeFigureOut">
              <a:rPr lang="pl-PL"/>
              <a:pPr>
                <a:defRPr/>
              </a:pPr>
              <a:t>27.06.2017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24BB025F-0611-4A19-8AF2-85D76952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F8BDBEE-0831-4389-A4CC-EAFD3B81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FFAC6-6C0B-4FF2-A64C-4CBFD4A642A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2611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84D17F57-0036-4481-A9EF-B585CECDD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4D701-2A82-43F8-A75D-1E58C6266EBB}" type="datetimeFigureOut">
              <a:rPr lang="pl-PL"/>
              <a:pPr>
                <a:defRPr/>
              </a:pPr>
              <a:t>27.06.2017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F3CBFB24-EF5F-4FD7-AEDE-0DBA7C71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88E839FF-CF80-43F8-9DF8-F2A07EDC5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58759-B0C2-4F1C-8405-8AF0FD75D49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4172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125D4C92-683B-4469-BEEE-A9C29627C9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5DB8744E-0062-4280-BAD2-6284902B90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371076-C73E-4829-B3F6-1027B28FB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C107DD-2A46-4291-B38D-339A297CB75C}" type="datetimeFigureOut">
              <a:rPr lang="pl-PL"/>
              <a:pPr>
                <a:defRPr/>
              </a:pPr>
              <a:t>27.06.2017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C4EBE5-1902-4D03-BEA9-B199FBB9E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164C109-34FD-4BE0-8B9D-7A9C5EF7C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EB05342-128A-4211-AC0F-F5F7E7DCB3D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489171B-498C-464A-9AB8-EC78D8AFF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200"/>
              <a:t>Konstytucja Księstwa Warszawskiego- charakterystyka ogólna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8386867-609C-42D3-9234-D45E0CCE3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/>
              <a:t>Ustrój – ogólne tendencje ustawodawstwa napoleońskiego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Elementy tradycji narodowej – wpływ Komisji Rządzącej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Brak przepisów o zmianie – w praktyce uzupełniana dekretami królewskimi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Ścisłe określenie kompetencji prawodawczych sejmu, uchwalającego </a:t>
            </a:r>
            <a:r>
              <a:rPr lang="pl-PL" altLang="pl-PL" sz="2800" i="1"/>
              <a:t>prawa</a:t>
            </a:r>
            <a:r>
              <a:rPr lang="pl-PL" altLang="pl-PL" sz="2800"/>
              <a:t> (tj. ustawy)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Publikacja aktów normatywnych – Dziennik Praw </a:t>
            </a:r>
            <a:endParaRPr lang="pl-PL" altLang="pl-PL" sz="28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64BB11D-D9DD-4175-B8ED-9570AEAEF2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pl-PL" altLang="pl-PL" sz="4800"/>
              <a:t>Kompetencje Izby Poselskiej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8CF65F3-3981-4ABA-8627-3A0876720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pl-PL" altLang="pl-PL"/>
              <a:t>Stanowienie praw (ustaw) w dziedzinie:</a:t>
            </a:r>
          </a:p>
          <a:p>
            <a:pPr lvl="1"/>
            <a:r>
              <a:rPr lang="pl-PL" altLang="pl-PL" sz="3200" b="1"/>
              <a:t>Podatkowej</a:t>
            </a:r>
          </a:p>
          <a:p>
            <a:pPr lvl="1"/>
            <a:r>
              <a:rPr lang="pl-PL" altLang="pl-PL" sz="3200" b="1"/>
              <a:t>Systemu monetarnego</a:t>
            </a:r>
          </a:p>
          <a:p>
            <a:pPr lvl="1"/>
            <a:r>
              <a:rPr lang="pl-PL" altLang="pl-PL" sz="3200" b="1"/>
              <a:t>Prawa sądowego, cywilnego i karnego</a:t>
            </a:r>
          </a:p>
          <a:p>
            <a:pPr>
              <a:buFontTx/>
              <a:buNone/>
            </a:pPr>
            <a:r>
              <a:rPr lang="pl-PL" altLang="pl-PL" sz="2800"/>
              <a:t>--------------------------------------------------</a:t>
            </a:r>
          </a:p>
          <a:p>
            <a:pPr lvl="3"/>
            <a:r>
              <a:rPr lang="pl-PL" altLang="pl-PL" sz="2800"/>
              <a:t>Inne sprawy – zastrzeżone do kompetencji władcy (dekrety)</a:t>
            </a:r>
          </a:p>
          <a:p>
            <a:pPr lvl="3"/>
            <a:r>
              <a:rPr lang="pl-PL" altLang="pl-PL" sz="2800"/>
              <a:t>Brak prawa kontrolowania ministrów</a:t>
            </a:r>
          </a:p>
          <a:p>
            <a:pPr>
              <a:buFontTx/>
              <a:buNone/>
            </a:pPr>
            <a:endParaRPr lang="pl-PL" altLang="pl-PL" sz="2800"/>
          </a:p>
          <a:p>
            <a:pPr lvl="1">
              <a:buFontTx/>
              <a:buNone/>
            </a:pPr>
            <a:endParaRPr lang="pl-PL" altLang="pl-PL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ED34D87-F0D6-4481-9921-B977AD8A53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pl-PL" altLang="pl-PL"/>
              <a:t>Senat Księstwa Warszawskiego: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42291C1-BAA2-405A-BEA7-7C142CF99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b="1"/>
              <a:t>18</a:t>
            </a:r>
            <a:r>
              <a:rPr lang="pl-PL" altLang="pl-PL"/>
              <a:t>, po 1809 r. </a:t>
            </a:r>
            <a:r>
              <a:rPr lang="pl-PL" altLang="pl-PL" b="1"/>
              <a:t>30</a:t>
            </a:r>
            <a:r>
              <a:rPr lang="pl-PL" altLang="pl-PL"/>
              <a:t> senatorów mianowanych dożywotnio przez króla:</a:t>
            </a:r>
          </a:p>
          <a:p>
            <a:pPr lvl="1">
              <a:lnSpc>
                <a:spcPct val="90000"/>
              </a:lnSpc>
            </a:pPr>
            <a:r>
              <a:rPr lang="pl-PL" altLang="pl-PL" b="1"/>
              <a:t>6 (10) biskupów</a:t>
            </a:r>
          </a:p>
          <a:p>
            <a:pPr lvl="1">
              <a:lnSpc>
                <a:spcPct val="90000"/>
              </a:lnSpc>
            </a:pPr>
            <a:r>
              <a:rPr lang="pl-PL" altLang="pl-PL" b="1"/>
              <a:t>6 (10) wojewodów</a:t>
            </a:r>
          </a:p>
          <a:p>
            <a:pPr lvl="1">
              <a:lnSpc>
                <a:spcPct val="90000"/>
              </a:lnSpc>
            </a:pPr>
            <a:r>
              <a:rPr lang="pl-PL" altLang="pl-PL" b="1"/>
              <a:t>6 (10) kasztelanów</a:t>
            </a:r>
          </a:p>
          <a:p>
            <a:pPr>
              <a:lnSpc>
                <a:spcPct val="90000"/>
              </a:lnSpc>
            </a:pPr>
            <a:r>
              <a:rPr lang="pl-PL" altLang="pl-PL"/>
              <a:t>Przewodniczenie w Senacie- król lub powoływany przez niego przewodniczący Senatu</a:t>
            </a:r>
          </a:p>
          <a:p>
            <a:pPr>
              <a:lnSpc>
                <a:spcPct val="90000"/>
              </a:lnSpc>
            </a:pPr>
            <a:r>
              <a:rPr lang="pl-PL" altLang="pl-PL"/>
              <a:t>Prawo sankcji uchwał Izby Poselskiej (nie wiążące króla)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5F54187-5019-4E5B-B477-4B5DF7165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/>
              <a:t>Francja - napoleońskie reformy sądownictwa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1788A70-3981-49F9-88D9-A1CDB4B2F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00150"/>
            <a:ext cx="9144000" cy="5657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/>
              <a:t>nowa sieć sądów, dostosowana do podziału terytorialnego:</a:t>
            </a:r>
          </a:p>
          <a:p>
            <a:pPr lvl="2">
              <a:lnSpc>
                <a:spcPct val="90000"/>
              </a:lnSpc>
            </a:pPr>
            <a:r>
              <a:rPr lang="pl-PL" altLang="pl-PL" sz="2000"/>
              <a:t>s. pokoju</a:t>
            </a:r>
          </a:p>
          <a:p>
            <a:pPr lvl="2">
              <a:lnSpc>
                <a:spcPct val="90000"/>
              </a:lnSpc>
            </a:pPr>
            <a:r>
              <a:rPr lang="pl-PL" altLang="pl-PL" sz="2000"/>
              <a:t>trybunał I instancji (w sprawach karnych z udziałem przysięgłych)</a:t>
            </a:r>
          </a:p>
          <a:p>
            <a:pPr lvl="2">
              <a:lnSpc>
                <a:spcPct val="90000"/>
              </a:lnSpc>
            </a:pPr>
            <a:r>
              <a:rPr lang="pl-PL" altLang="pl-PL" sz="2000"/>
              <a:t>trybunał apelacyjny</a:t>
            </a:r>
          </a:p>
          <a:p>
            <a:pPr lvl="2">
              <a:lnSpc>
                <a:spcPct val="90000"/>
              </a:lnSpc>
            </a:pPr>
            <a:r>
              <a:rPr lang="pl-PL" altLang="pl-PL" sz="2000"/>
              <a:t>Rada Stanu (sąd kasacyjny)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ograniczenie „ludowości” sądownictwa:</a:t>
            </a:r>
          </a:p>
          <a:p>
            <a:pPr lvl="2">
              <a:lnSpc>
                <a:spcPct val="90000"/>
              </a:lnSpc>
            </a:pPr>
            <a:r>
              <a:rPr lang="pl-PL" altLang="pl-PL" sz="2000"/>
              <a:t>likwidacja Wielkiej Ławy przysięgłych</a:t>
            </a:r>
          </a:p>
          <a:p>
            <a:pPr lvl="2">
              <a:lnSpc>
                <a:spcPct val="90000"/>
              </a:lnSpc>
            </a:pPr>
            <a:r>
              <a:rPr lang="pl-PL" altLang="pl-PL" sz="2000"/>
              <a:t>zniesienie wybieralności sędziów (z wyj. s. pokoju)</a:t>
            </a:r>
          </a:p>
          <a:p>
            <a:pPr lvl="2">
              <a:lnSpc>
                <a:spcPct val="90000"/>
              </a:lnSpc>
            </a:pPr>
            <a:r>
              <a:rPr lang="pl-PL" altLang="pl-PL" sz="2000"/>
              <a:t>zasada nominacji sędziów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nowoczesne gwarancje nieusuwalności sędziów i niezawisłości sądów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wprowadzenie sądownictwa administracyjnego:</a:t>
            </a:r>
          </a:p>
          <a:p>
            <a:pPr lvl="2">
              <a:lnSpc>
                <a:spcPct val="90000"/>
              </a:lnSpc>
            </a:pPr>
            <a:r>
              <a:rPr lang="pl-PL" altLang="pl-PL" sz="2000"/>
              <a:t>Rada Stanu </a:t>
            </a:r>
          </a:p>
          <a:p>
            <a:pPr lvl="2">
              <a:lnSpc>
                <a:spcPct val="90000"/>
              </a:lnSpc>
            </a:pPr>
            <a:r>
              <a:rPr lang="pl-PL" altLang="pl-PL" sz="2000"/>
              <a:t>rady prefekturalne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7E70995-57E3-43C5-9C12-AE137AE816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/>
              <a:t>Konstytucyjne zasady organizacji sądownictwa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AC92137-B93F-4D86-B8D8-DA17F7ADA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/>
              <a:t>Jawność i publiczność postępowania w sprawach karnych i cywilnych</a:t>
            </a:r>
          </a:p>
          <a:p>
            <a:r>
              <a:rPr lang="pl-PL" altLang="pl-PL"/>
              <a:t>Niezawisłość sądów i rozdział sądownictwa od innych władz</a:t>
            </a:r>
          </a:p>
          <a:p>
            <a:r>
              <a:rPr lang="pl-PL" altLang="pl-PL"/>
              <a:t>Dożywotniość mianowania sędziów (z wyj. s. pokoju)</a:t>
            </a:r>
          </a:p>
          <a:p>
            <a:r>
              <a:rPr lang="pl-PL" altLang="pl-PL"/>
              <a:t>Formalna równość wobec prawa- sądownictwo powszechne</a:t>
            </a:r>
          </a:p>
          <a:p>
            <a:endParaRPr lang="pl-PL" alt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2204FEB-28FB-4FAA-99EC-A3079E323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/>
              <a:t>Adwokatura- „obrońcy publiczni”: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1C0A04B-7E7C-4A4C-BA3C-3DEF54D4F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800" b="1"/>
              <a:t>Patroni</a:t>
            </a:r>
            <a:r>
              <a:rPr lang="pl-PL" altLang="pl-PL" sz="2800"/>
              <a:t> (trybunały cywilne)</a:t>
            </a:r>
          </a:p>
          <a:p>
            <a:r>
              <a:rPr lang="pl-PL" altLang="pl-PL" sz="2800" b="1"/>
              <a:t>Adwokaci</a:t>
            </a:r>
            <a:r>
              <a:rPr lang="pl-PL" altLang="pl-PL" sz="2800"/>
              <a:t> (sąd apelacyjny)</a:t>
            </a:r>
          </a:p>
          <a:p>
            <a:pPr lvl="4"/>
            <a:r>
              <a:rPr lang="pl-PL" altLang="pl-PL" sz="1800"/>
              <a:t>Mianowani przez ministra sprawiedliwości (adwokaci do 1810 r.)</a:t>
            </a:r>
          </a:p>
          <a:p>
            <a:r>
              <a:rPr lang="pl-PL" altLang="pl-PL" sz="2800" b="1"/>
              <a:t>Mecenasi</a:t>
            </a:r>
            <a:r>
              <a:rPr lang="pl-PL" altLang="pl-PL" sz="2800"/>
              <a:t> (sąd kasacyjny – Rada Stanu)</a:t>
            </a:r>
          </a:p>
          <a:p>
            <a:pPr lvl="4"/>
            <a:r>
              <a:rPr lang="pl-PL" altLang="pl-PL" sz="1800"/>
              <a:t>Mianowani przez króla</a:t>
            </a:r>
          </a:p>
          <a:p>
            <a:endParaRPr lang="pl-PL" altLang="pl-PL" sz="2800"/>
          </a:p>
          <a:p>
            <a:pPr lvl="1"/>
            <a:r>
              <a:rPr lang="pl-PL" altLang="pl-PL" sz="2400"/>
              <a:t>Obrońca przy sądzie niższego szczebla nie mógł występować przed sądem wyższego szczebla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F5F8C55-27DA-405B-917F-AF9823BD7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Notariat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B9686F6-A364-4B59-9477-08FD19046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/>
              <a:t>Francuska ustawa notarialna z 1803 r.</a:t>
            </a:r>
          </a:p>
          <a:p>
            <a:r>
              <a:rPr lang="pl-PL" altLang="pl-PL"/>
              <a:t>Ustanawiani przy s. pokoju i trybunałach I instancji</a:t>
            </a:r>
          </a:p>
          <a:p>
            <a:r>
              <a:rPr lang="pl-PL" altLang="pl-PL"/>
              <a:t>Urzędnicy publiczni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941EAE50-B2F2-4EA1-B858-926592760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Definicja notariusza</a:t>
            </a:r>
          </a:p>
        </p:txBody>
      </p:sp>
      <p:sp>
        <p:nvSpPr>
          <p:cNvPr id="17411" name="Rectangle 5">
            <a:extLst>
              <a:ext uri="{FF2B5EF4-FFF2-40B4-BE49-F238E27FC236}">
                <a16:creationId xmlns:a16="http://schemas.microsoft.com/office/drawing/2014/main" id="{845B333F-95EC-4D1C-9F2E-F2F1CA6A5B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/>
              <a:t>Rozporządzenie Prezydenta RP z 1933 r.: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i="1"/>
              <a:t>Notariusz jest funkcjonariuszem publicznym, powołanym do sporządzania aktów i dokumentów, którym strony obowiązane są lub chcą nadać znamię wiary publicznej</a:t>
            </a:r>
            <a:r>
              <a:rPr lang="pl-PL" altLang="pl-PL" sz="2400"/>
              <a:t> (a także do spełniania innych czynności zleconych przez prawo, art. 1)</a:t>
            </a:r>
          </a:p>
        </p:txBody>
      </p:sp>
      <p:sp>
        <p:nvSpPr>
          <p:cNvPr id="17412" name="Rectangle 6">
            <a:extLst>
              <a:ext uri="{FF2B5EF4-FFF2-40B4-BE49-F238E27FC236}">
                <a16:creationId xmlns:a16="http://schemas.microsoft.com/office/drawing/2014/main" id="{FCCFA1C9-A120-4F70-B846-490CA815DB3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/>
              <a:t>Prawo o notariacie 1991r.: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/>
              <a:t> </a:t>
            </a:r>
            <a:r>
              <a:rPr lang="pl-PL" altLang="pl-PL" sz="2400" i="1"/>
              <a:t>Notariusz jest powołany do dokonywania czynności, którym strony są obowiązane lub pragną nadać formę notarialną (czynności notarialnych) </a:t>
            </a:r>
            <a:r>
              <a:rPr lang="pl-PL" altLang="pl-PL" sz="2400"/>
              <a:t>(Art. 1.</a:t>
            </a:r>
            <a:r>
              <a:rPr lang="pl-PL" altLang="pl-PL" sz="2400" b="1"/>
              <a:t> </a:t>
            </a:r>
            <a:r>
              <a:rPr lang="pl-PL" altLang="pl-PL" sz="2400"/>
              <a:t>§ 1)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7B27D771-003A-48A8-AAAF-2DDB6A3CA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0"/>
            <a:ext cx="8229600" cy="66690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 sz="4000" i="1"/>
              <a:t>Trzy rzeczy są potrzebne i wystarczające człowiekowi w społeczeństwie: być panem własnej osoby i posiadać majątek aby zaspokajać potrzeby i rozporządzać nim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4000" i="1"/>
              <a:t>				</a:t>
            </a:r>
            <a:r>
              <a:rPr lang="pl-PL" altLang="pl-PL" sz="3600"/>
              <a:t>(Cambaceres)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/>
              <a:t>Podstawy Kodeksu Napoleona: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l-PL" altLang="pl-PL"/>
              <a:t>Wolność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l-PL" altLang="pl-PL"/>
              <a:t>Własność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l-PL" altLang="pl-PL"/>
              <a:t>Swoboda zawierania umów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4AF4280-6745-4474-ADEC-E9AA62435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5575" cy="620712"/>
          </a:xfrm>
        </p:spPr>
        <p:txBody>
          <a:bodyPr/>
          <a:lstStyle/>
          <a:p>
            <a:r>
              <a:rPr lang="pl-PL" altLang="pl-PL" sz="3200"/>
              <a:t>Prawo małżeńskie w KN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54B33D5-6ED1-40BD-9DC7-B3477B491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pl-PL" altLang="pl-PL" sz="2800"/>
              <a:t>System świecki prawa małżeńskiego</a:t>
            </a:r>
          </a:p>
          <a:p>
            <a:r>
              <a:rPr lang="pl-PL" altLang="pl-PL" sz="2800"/>
              <a:t>Możliwość zawarcia małżeństwa wyłącznie przed urzędnikiem stanu cywilnego</a:t>
            </a:r>
          </a:p>
          <a:p>
            <a:r>
              <a:rPr lang="pl-PL" altLang="pl-PL" sz="2800"/>
              <a:t>Dopuszczalność rozwodu</a:t>
            </a:r>
          </a:p>
          <a:p>
            <a:r>
              <a:rPr lang="pl-PL" altLang="pl-PL" sz="2800"/>
              <a:t>Wyłączna jurysdykcja sądów świeckich w sprawach małżeńskich</a:t>
            </a:r>
          </a:p>
          <a:p>
            <a:pPr>
              <a:buFontTx/>
              <a:buNone/>
            </a:pPr>
            <a:r>
              <a:rPr lang="pl-PL" altLang="pl-PL" sz="2800"/>
              <a:t>----------------</a:t>
            </a:r>
          </a:p>
          <a:p>
            <a:r>
              <a:rPr lang="pl-PL" altLang="pl-PL" sz="2800"/>
              <a:t>Brak równości praw małżonków</a:t>
            </a:r>
          </a:p>
          <a:p>
            <a:r>
              <a:rPr lang="pl-PL" altLang="pl-PL" sz="2800"/>
              <a:t>Dyskryminacja dzieci pozamałżeńskich</a:t>
            </a:r>
          </a:p>
          <a:p>
            <a:pPr lvl="2"/>
            <a:r>
              <a:rPr lang="pl-PL" altLang="pl-PL" sz="2000"/>
              <a:t>Dzieci naturalne</a:t>
            </a:r>
          </a:p>
          <a:p>
            <a:pPr lvl="2"/>
            <a:r>
              <a:rPr lang="pl-PL" altLang="pl-PL" sz="2000"/>
              <a:t>Dzieci ze związków cudzołożnych i kazirodczych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E292283B-6AD6-43C3-B6CE-B538F34D0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/>
              <a:t>Prawo hipoteczne w KN, rodzaje hipotek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B808E28-D930-4C38-878C-C8DE11647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/>
              <a:t>Prawne</a:t>
            </a:r>
          </a:p>
          <a:p>
            <a:endParaRPr lang="pl-PL" altLang="pl-PL"/>
          </a:p>
          <a:p>
            <a:r>
              <a:rPr lang="pl-PL" altLang="pl-PL"/>
              <a:t>Sądowe</a:t>
            </a:r>
          </a:p>
          <a:p>
            <a:endParaRPr lang="pl-PL" altLang="pl-PL"/>
          </a:p>
          <a:p>
            <a:r>
              <a:rPr lang="pl-PL" altLang="pl-PL"/>
              <a:t>umowne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10CAAC0-BE23-477D-82B6-98EEB8517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/>
              <a:t>Recepcja prawa – charakterystyka ogólna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3894221-A0D5-4ED9-B4CD-38CCAD44B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01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/>
              <a:t>Art. 69 Konstytucji - wprowadzenie Kodeksu Napoleona jako prawa cywilnego Księstwa (od 1 maja 1808r., w departamentach galicyjskich od 15 sierpnia 1810 r.)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Rozporządzeniami Ministra Sprawiedliwości F. Łubieńskiego wprowadzono francuskie prawo procesowe cywilne, kodeks handlowy, francuską ustawę notarialną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W zakresie prawa karnego – utrzymano kodyfikacje pruskie i austriackie, posiłkowo dawne prawo polskie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Zmiany w organizacji sądownictwa w czasie istnienia Księstwa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09DB2FC-9946-41AA-BC0D-A51602F05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Prawo hipoteczne w KN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646289E-53F1-42EA-88E9-5C4647380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/>
              <a:t>Brak „wieczystości” – wpisy ważne tylko 10 lat</a:t>
            </a:r>
          </a:p>
          <a:p>
            <a:r>
              <a:rPr lang="pl-PL" altLang="pl-PL"/>
              <a:t>Brak szczegółowości (hipoteki ogólne)</a:t>
            </a:r>
          </a:p>
          <a:p>
            <a:r>
              <a:rPr lang="pl-PL" altLang="pl-PL"/>
              <a:t>Nierespektowanie jawności (możliwość hipotek tajnych)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8C7660A-DF7C-4E6B-913E-DF548CE5AA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Prawo spadkowe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FFFCA2B-DBD0-4B87-A184-3A700E6D9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/>
              <a:t>Tytuły dziedziczenia:</a:t>
            </a:r>
          </a:p>
          <a:p>
            <a:pPr lvl="1"/>
            <a:r>
              <a:rPr lang="pl-PL" altLang="pl-PL"/>
              <a:t>Ustawa (krewni do 12 stopnia)</a:t>
            </a:r>
          </a:p>
          <a:p>
            <a:pPr lvl="1"/>
            <a:r>
              <a:rPr lang="pl-PL" altLang="pl-PL"/>
              <a:t>Testament (forma pisemna)</a:t>
            </a:r>
          </a:p>
          <a:p>
            <a:r>
              <a:rPr lang="pl-PL" altLang="pl-PL"/>
              <a:t>Ograniczenia praw małżonka (tylko w braku krewnych)</a:t>
            </a:r>
          </a:p>
          <a:p>
            <a:r>
              <a:rPr lang="pl-PL" altLang="pl-PL"/>
              <a:t>Ograniczona swoboda testowanie: system </a:t>
            </a:r>
            <a:r>
              <a:rPr lang="pl-PL" altLang="pl-PL" b="1"/>
              <a:t>rezerwy</a:t>
            </a:r>
            <a:endParaRPr lang="pl-PL" alt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14A9716-4D08-4EB4-B268-347D9C81A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Kodeks handlowy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6B6A2AE-33AA-4675-881C-E433F14DD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/>
              <a:t>Przyjęty uchwała sejmową z 1809 r. (wpływ Łubieńskiego)</a:t>
            </a:r>
          </a:p>
          <a:p>
            <a:pPr>
              <a:lnSpc>
                <a:spcPct val="80000"/>
              </a:lnSpc>
            </a:pPr>
            <a:r>
              <a:rPr lang="pl-PL" altLang="pl-PL" sz="2400"/>
              <a:t>Ujęcie przedmiotowe (prawo czynności handlowych) w miejsce podmiotowego (prawo stanu kupieckiego)</a:t>
            </a:r>
          </a:p>
          <a:p>
            <a:pPr>
              <a:lnSpc>
                <a:spcPct val="80000"/>
              </a:lnSpc>
            </a:pPr>
            <a:r>
              <a:rPr lang="pl-PL" altLang="pl-PL" sz="2400"/>
              <a:t>4 księgi</a:t>
            </a:r>
          </a:p>
          <a:p>
            <a:pPr>
              <a:lnSpc>
                <a:spcPct val="80000"/>
              </a:lnSpc>
            </a:pPr>
            <a:r>
              <a:rPr lang="pl-PL" altLang="pl-PL" sz="2400"/>
              <a:t>Brak giełdy uniemożliwił realizację przepisów o giełdach handlowych </a:t>
            </a:r>
          </a:p>
          <a:p>
            <a:pPr>
              <a:lnSpc>
                <a:spcPct val="80000"/>
              </a:lnSpc>
            </a:pPr>
            <a:r>
              <a:rPr lang="pl-PL" altLang="pl-PL" sz="2400"/>
              <a:t>Regulacja 3 rodzajów spółek handlowych:</a:t>
            </a:r>
          </a:p>
          <a:p>
            <a:pPr lvl="1">
              <a:lnSpc>
                <a:spcPct val="80000"/>
              </a:lnSpc>
            </a:pPr>
            <a:r>
              <a:rPr lang="pl-PL" altLang="pl-PL" sz="2000"/>
              <a:t>Firmowa (2 lub więcej wspólników dla prowadzenia handlu pod wspólną firmą)</a:t>
            </a:r>
          </a:p>
          <a:p>
            <a:pPr lvl="1">
              <a:lnSpc>
                <a:spcPct val="80000"/>
              </a:lnSpc>
            </a:pPr>
            <a:r>
              <a:rPr lang="pl-PL" altLang="pl-PL" sz="2000"/>
              <a:t>Komandytowa (między wspólnikami odpowiedzialnymi solidarnie a wspólnikami prostymi, dostarczającymi funduszu)</a:t>
            </a:r>
          </a:p>
          <a:p>
            <a:pPr lvl="1">
              <a:lnSpc>
                <a:spcPct val="80000"/>
              </a:lnSpc>
            </a:pPr>
            <a:r>
              <a:rPr lang="pl-PL" altLang="pl-PL" sz="2000"/>
              <a:t>Bezimienna (kapitał stanowiły akcje, odpowiedzialność wspólników tylko do wysokości wkładu)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B9F90510-6514-4433-8E7E-F7FFCCF40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/>
              <a:t>Francuski kodeks postępowania cywilnego z 1806 r.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C5B228F-2E4C-4DD1-A060-C6867441E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800"/>
              <a:t>Oparty na ordonansie z 1667 r.</a:t>
            </a:r>
          </a:p>
          <a:p>
            <a:r>
              <a:rPr lang="pl-PL" altLang="pl-PL" sz="2800"/>
              <a:t>Brak wyraźnie sformułowanych zasad procesowych, interpretowanych jednak z przepisów przez doktrynę i orzecznictwo</a:t>
            </a:r>
          </a:p>
          <a:p>
            <a:r>
              <a:rPr lang="pl-PL" altLang="pl-PL" sz="2800"/>
              <a:t>1042 art., cz. I- postępowanie sporne z egzekucją; cz. II- niektóre rodzaje postępowania niespornego i przepisy o sądach polubownych; na końcu- kilka postanowień ogólnych</a:t>
            </a:r>
          </a:p>
          <a:p>
            <a:r>
              <a:rPr lang="pl-PL" altLang="pl-PL" sz="2800"/>
              <a:t>Tłumaczenie na język polski- Antoni Łabędzki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56C523E-F45E-4065-9705-E4CD81043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pl-PL" altLang="pl-PL" sz="4000"/>
              <a:t>Francuska procedura cywilna z 1806 r.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03FC7CA-705B-47C6-9A68-81D361878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800"/>
              <a:t>Wprowadzona (tymczasowo) instrukcją Ministra Sprawiedliwości 1808</a:t>
            </a:r>
          </a:p>
          <a:p>
            <a:pPr>
              <a:lnSpc>
                <a:spcPct val="80000"/>
              </a:lnSpc>
            </a:pPr>
            <a:r>
              <a:rPr lang="pl-PL" altLang="pl-PL" sz="2800"/>
              <a:t>Zasady:</a:t>
            </a:r>
          </a:p>
          <a:p>
            <a:pPr lvl="1">
              <a:lnSpc>
                <a:spcPct val="80000"/>
              </a:lnSpc>
            </a:pPr>
            <a:r>
              <a:rPr lang="pl-PL" altLang="pl-PL" sz="2400"/>
              <a:t>Jawność</a:t>
            </a:r>
          </a:p>
          <a:p>
            <a:pPr lvl="1">
              <a:lnSpc>
                <a:spcPct val="80000"/>
              </a:lnSpc>
            </a:pPr>
            <a:r>
              <a:rPr lang="pl-PL" altLang="pl-PL" sz="2400"/>
              <a:t>Ustność</a:t>
            </a:r>
          </a:p>
          <a:p>
            <a:pPr lvl="1">
              <a:lnSpc>
                <a:spcPct val="80000"/>
              </a:lnSpc>
            </a:pPr>
            <a:r>
              <a:rPr lang="pl-PL" altLang="pl-PL" sz="2400"/>
              <a:t>Dyspozycyjność</a:t>
            </a:r>
          </a:p>
          <a:p>
            <a:pPr lvl="1">
              <a:lnSpc>
                <a:spcPct val="80000"/>
              </a:lnSpc>
            </a:pPr>
            <a:r>
              <a:rPr lang="pl-PL" altLang="pl-PL" sz="2400"/>
              <a:t>Kontradyktoryjność</a:t>
            </a:r>
          </a:p>
          <a:p>
            <a:pPr lvl="1">
              <a:lnSpc>
                <a:spcPct val="80000"/>
              </a:lnSpc>
            </a:pPr>
            <a:r>
              <a:rPr lang="pl-PL" altLang="pl-PL" sz="2400"/>
              <a:t>Swobodna ocena dowodów</a:t>
            </a:r>
          </a:p>
          <a:p>
            <a:pPr>
              <a:lnSpc>
                <a:spcPct val="80000"/>
              </a:lnSpc>
            </a:pPr>
            <a:r>
              <a:rPr lang="pl-PL" altLang="pl-PL" sz="2800"/>
              <a:t>Cechy:</a:t>
            </a:r>
          </a:p>
          <a:p>
            <a:pPr lvl="1">
              <a:lnSpc>
                <a:spcPct val="80000"/>
              </a:lnSpc>
            </a:pPr>
            <a:r>
              <a:rPr lang="pl-PL" altLang="pl-PL" sz="2400"/>
              <a:t>Formalizm</a:t>
            </a:r>
          </a:p>
          <a:p>
            <a:pPr lvl="1">
              <a:lnSpc>
                <a:spcPct val="80000"/>
              </a:lnSpc>
            </a:pPr>
            <a:r>
              <a:rPr lang="pl-PL" altLang="pl-PL" sz="2400"/>
              <a:t>Przymus adwokacki</a:t>
            </a:r>
          </a:p>
          <a:p>
            <a:pPr lvl="1">
              <a:lnSpc>
                <a:spcPct val="80000"/>
              </a:lnSpc>
            </a:pPr>
            <a:r>
              <a:rPr lang="pl-PL" altLang="pl-PL" sz="2400"/>
              <a:t>Podobieństwo do procedury w prawie ziemskim</a:t>
            </a:r>
          </a:p>
          <a:p>
            <a:pPr lvl="1">
              <a:lnSpc>
                <a:spcPct val="80000"/>
              </a:lnSpc>
            </a:pPr>
            <a:r>
              <a:rPr lang="pl-PL" altLang="pl-PL" sz="2400"/>
              <a:t>Prawo sądów ustalania przepisami regulaminów tzw. organizacji wewnętrznych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9FA2D44-580F-475D-A2E8-8A70CC0DA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Proces cywilny w I instancji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0F9A21A-282F-42E8-830D-70FDF0A696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000"/>
              <a:t>Obowiązkowe postępowanie pojednawcze (sędzia pokoju)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W braku ugody powód zwraca się do urzędnika sądowego (od 1812 r. woźnego) o ułożenie i doręczenie pozwu pozwanemu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W terminie zwyczajnym (8 dni) pozwany musiał wyznaczyć obrońcę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Wymiana pism procesowych między obrońcami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Strona tzw. pilniejsza składa wniosek o wpis na wokandę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I posiedzenie sądowe- „porządkowanie” sprawy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Rozprawa- strony w asyście obrońców, jednak z prawem do samodzielnego zabierania głosu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W niektórych postępowaniach udział prokuratora (sprawy porządku publicznego, skarbu, dóbr rządowych, gmin itp.)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Postępowanie dowodowe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Wyroki zapadały większością głosów, natychmiast ogłaszane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Swobodna teoria dowodowa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Uzasadnienia wyroku na wniosek stron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F72EE48-3059-4A3B-A385-3A01A6FB8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/>
              <a:t>Prawo karne w Ks. Warszawskim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A24A38A-A958-4D8C-A4AD-35D72420A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altLang="pl-PL"/>
              <a:t>Prawo zaborcze utrzymane posiłkowo obok dawnego prawa polskiego (uchwały Komisji Rządzącej)</a:t>
            </a:r>
          </a:p>
          <a:p>
            <a:pPr lvl="1"/>
            <a:r>
              <a:rPr lang="pl-PL" altLang="pl-PL"/>
              <a:t>W razie wątpliwości – prawo łagodniejsze, a następnie (1809) ściślejsze</a:t>
            </a:r>
          </a:p>
          <a:p>
            <a:pPr lvl="1"/>
            <a:r>
              <a:rPr lang="pl-PL" altLang="pl-PL"/>
              <a:t>Landrecht pruski 1794</a:t>
            </a:r>
          </a:p>
          <a:p>
            <a:pPr lvl="1"/>
            <a:r>
              <a:rPr lang="pl-PL" altLang="pl-PL"/>
              <a:t>Franciscana 1803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0BC6112E-064A-41F0-9304-E96E2AC95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/>
              <a:t>Przepisy uchylone lub zmienione w karnym prawie zaborczym (m.in.):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C437907-CC98-41A7-BBF1-E44B9F524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000"/>
              <a:t>Uchylono </a:t>
            </a:r>
            <a:r>
              <a:rPr lang="en-US" altLang="pl-PL" sz="2000"/>
              <a:t>§</a:t>
            </a:r>
            <a:r>
              <a:rPr lang="pl-PL" altLang="pl-PL" sz="2000"/>
              <a:t> 902 Landrechtu, nakładający na matki i opiekunki obowiązek uświadamiania córek i podopiecznych kończących 14 r. o przyczynach, objawach i skutkach zajścia w ciążę pozostawiając to ich „rozwadze i roztropności”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Zniesiono odpowiedzialność nieślubnych ojców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Zabroniono stosowania najokrutniejszych kar (łamanie kołem, spalenie, dodatkowe udręczenia; wobec kobiet tylko kara ścięcia)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Zamiast kary robót fortecznych powyżej 10 lat  kara robót publicznych z przykuciem do taczek </a:t>
            </a:r>
            <a:r>
              <a:rPr lang="pl-PL" altLang="pl-PL" sz="2000" i="1"/>
              <a:t>w ubiorze ohydnym z głową na wzdłuż i w poprzek przegoloną</a:t>
            </a:r>
            <a:endParaRPr lang="pl-PL" altLang="pl-PL" sz="2000"/>
          </a:p>
          <a:p>
            <a:pPr>
              <a:lnSpc>
                <a:spcPct val="80000"/>
              </a:lnSpc>
            </a:pPr>
            <a:r>
              <a:rPr lang="pl-PL" altLang="pl-PL" sz="2000"/>
              <a:t>Ograniczenie kary chłosty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Wyjątek- zaostrzenie- w razie kradzieży z użyciem przemocy po raz piąty kara śmierci przez powieszenie</a:t>
            </a:r>
          </a:p>
          <a:p>
            <a:pPr>
              <a:lnSpc>
                <a:spcPct val="80000"/>
              </a:lnSpc>
            </a:pPr>
            <a:r>
              <a:rPr lang="pl-PL" altLang="pl-PL" sz="2000" b="1"/>
              <a:t>Nowe kary dodatkowe</a:t>
            </a:r>
            <a:r>
              <a:rPr lang="pl-PL" altLang="pl-PL" sz="2000"/>
              <a:t>: pozbawienie praw publicznych i śmierć cywilna (ta ostania w wersji złagodzonej w stosunku do prawa francuskiego, bez skutków wobec dzieci skazanego)</a:t>
            </a:r>
            <a:endParaRPr lang="en-US" altLang="pl-PL" sz="2000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AF27A3B-1D38-4200-AF5B-50C0FB940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Zmiany w prawie karnym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A4EC5DC-A0EA-4C12-9A3E-4D6BD2F64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/>
              <a:t>Wprowadzona dla uzgodnienia z Konstytucją i KN oraz złagodzenia </a:t>
            </a:r>
          </a:p>
          <a:p>
            <a:r>
              <a:rPr lang="pl-PL" altLang="pl-PL"/>
              <a:t>1810- francuski trójpodział przestępstw (kryterium sankcji karnej)</a:t>
            </a:r>
          </a:p>
          <a:p>
            <a:pPr lvl="2"/>
            <a:r>
              <a:rPr lang="pl-PL" altLang="pl-PL"/>
              <a:t>wykroczenia – kary policyjne </a:t>
            </a:r>
          </a:p>
          <a:p>
            <a:pPr lvl="2"/>
            <a:r>
              <a:rPr lang="pl-PL" altLang="pl-PL"/>
              <a:t>Występki- kary poprawcze</a:t>
            </a:r>
          </a:p>
          <a:p>
            <a:pPr lvl="2"/>
            <a:r>
              <a:rPr lang="pl-PL" altLang="pl-PL"/>
              <a:t>Zbrodnie – kary kryminalne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A5B90A2-09DC-4C87-8E11-7402A2C5A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Procedura karna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749F56B-3D26-4720-8E8F-96355B769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/>
              <a:t>Kodeksy zaborcze- proces inkwizycyjny:</a:t>
            </a:r>
          </a:p>
          <a:p>
            <a:pPr lvl="1"/>
            <a:r>
              <a:rPr lang="pl-PL" altLang="pl-PL"/>
              <a:t>Pruska powszechna ordynacja kryminalna z 1805 r.</a:t>
            </a:r>
          </a:p>
          <a:p>
            <a:pPr lvl="1"/>
            <a:r>
              <a:rPr lang="pl-PL" altLang="pl-PL"/>
              <a:t>Część procesowa Franciscany 1803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D772507-6B78-44D9-9E7E-5F66487F0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Uprawnienia władcy wg konstytucji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CB2C8DA-1392-4F90-8BCD-AFECDC2C6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800"/>
              <a:t>Pełnia </a:t>
            </a:r>
            <a:r>
              <a:rPr lang="pl-PL" altLang="pl-PL" sz="2800" u="sng"/>
              <a:t>władzy administracyjno-wykonawczej</a:t>
            </a:r>
            <a:r>
              <a:rPr lang="pl-PL" altLang="pl-PL" sz="2800"/>
              <a:t> z prawem mianowania i odwołania wszystkich urzędników (z wyj.dożywotnich senatorów i sędziów)</a:t>
            </a:r>
          </a:p>
          <a:p>
            <a:r>
              <a:rPr lang="pl-PL" altLang="pl-PL" sz="2800"/>
              <a:t>Uprawnienia w zakresie </a:t>
            </a:r>
            <a:r>
              <a:rPr lang="pl-PL" altLang="pl-PL" sz="2800" u="sng"/>
              <a:t>ustawodawstwa</a:t>
            </a:r>
            <a:r>
              <a:rPr lang="pl-PL" altLang="pl-PL" sz="2800"/>
              <a:t>, realizowane obok sejmu (dekrety); </a:t>
            </a:r>
            <a:r>
              <a:rPr lang="pl-PL" altLang="pl-PL" sz="2800" u="sng"/>
              <a:t>wyłączność </a:t>
            </a:r>
            <a:r>
              <a:rPr lang="pl-PL" altLang="pl-PL" sz="2800"/>
              <a:t>w sprawach </a:t>
            </a:r>
            <a:r>
              <a:rPr lang="pl-PL" altLang="pl-PL" sz="2800" u="sng"/>
              <a:t>zmiany lub uzupełnienia konstytucji</a:t>
            </a:r>
            <a:r>
              <a:rPr lang="pl-PL" altLang="pl-PL" sz="2800"/>
              <a:t>, inicjatywa ustawodawcza</a:t>
            </a:r>
          </a:p>
          <a:p>
            <a:r>
              <a:rPr lang="pl-PL" altLang="pl-PL" sz="2800"/>
              <a:t>Wyroki sądowe wydawane w imieniu władcy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6FDAC29-9341-4729-B751-0AB60D9D2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2794000"/>
          </a:xfrm>
        </p:spPr>
        <p:txBody>
          <a:bodyPr/>
          <a:lstStyle/>
          <a:p>
            <a:r>
              <a:rPr lang="pl-PL" altLang="pl-PL" sz="4000"/>
              <a:t>Zmiany- wprowadzanie elementów postępowania skargowego – uchwały Komisji Rządzącej, instrukcje ministra sprawiedliwości 1808 i 1810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52C794E-6A21-4679-B8A9-941BFE932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997200"/>
            <a:ext cx="8075612" cy="3128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l-PL" altLang="pl-PL" sz="2800"/>
          </a:p>
          <a:p>
            <a:pPr>
              <a:lnSpc>
                <a:spcPct val="90000"/>
              </a:lnSpc>
            </a:pPr>
            <a:r>
              <a:rPr lang="pl-PL" altLang="pl-PL" sz="2800"/>
              <a:t>Ustna i publiczna rozprawa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Udział obrońców w rozprawie (max 3 dla strony)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Zamiar powołania przy każdym sądzie instygatora publicznego jako oskarżyciela publicznego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A7FBCF0-BDC5-48D6-B4B2-BABB4C15A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/>
              <a:t>Władze centralne w Ks. Warszawskim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3E14769-232F-4AF6-9678-C53B79465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/>
              <a:t>Ministrowie</a:t>
            </a:r>
          </a:p>
          <a:p>
            <a:r>
              <a:rPr lang="pl-PL" altLang="pl-PL"/>
              <a:t>Rada Ministrów</a:t>
            </a:r>
          </a:p>
          <a:p>
            <a:r>
              <a:rPr lang="pl-PL" altLang="pl-PL"/>
              <a:t>Rada Stanu</a:t>
            </a:r>
          </a:p>
          <a:p>
            <a:r>
              <a:rPr lang="pl-PL" altLang="pl-PL"/>
              <a:t>Sejm Księstwa Warszawskiego</a:t>
            </a:r>
          </a:p>
          <a:p>
            <a:pPr lvl="1"/>
            <a:r>
              <a:rPr lang="pl-PL" altLang="pl-PL"/>
              <a:t>Izba Poselska</a:t>
            </a:r>
          </a:p>
          <a:p>
            <a:pPr lvl="1"/>
            <a:r>
              <a:rPr lang="pl-PL" altLang="pl-PL"/>
              <a:t>Senat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EBE13A8-EA9D-4FCD-B198-6E5423A10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pl-PL" altLang="pl-PL" sz="3600"/>
              <a:t>Rada Ministrów w Ks. Warszawskim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6483BC0-0F01-4F7A-9504-E7B21E323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5257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2800"/>
              <a:t>Organ przewidziany na wypadek niepowołania wicekróla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2800"/>
              <a:t>Początkowo </a:t>
            </a:r>
            <a:r>
              <a:rPr lang="pl-PL" sz="2800" u="sng"/>
              <a:t>nie była organem rządowym (rządem krajowym)</a:t>
            </a:r>
            <a:r>
              <a:rPr lang="pl-PL" sz="2800"/>
              <a:t>, wzrost kompetencji nadał taki charakter (rządu) dopiero w 1812.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2800"/>
              <a:t>Pozbawiona funkcji kierowniczych, służyć miała porozumiewaniu się ministrów podczas nieobecności władcy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2800"/>
              <a:t>Stopniowy </a:t>
            </a:r>
            <a:r>
              <a:rPr lang="pl-PL" sz="2800" u="sng"/>
              <a:t>wzrost kompetencji</a:t>
            </a:r>
            <a:r>
              <a:rPr lang="pl-PL" sz="2800"/>
              <a:t>, od 1812 upoważniona do sprawowania w zastępstwie króla władzy zwierzchniej (z wyjątkiem mianowania i odwoływania ministrów i zmian w sądownictwie)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E70AE05-849C-4E70-9F26-E030FA782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/>
              <a:t>Rada Stanu Księstwa Warszawskiego- skład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37D55B8-095F-4EC7-AFC2-DB0446E24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/>
              <a:t>Prezes Rady Stanu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Ministrowie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Od 1808 r. nominowani radcowie stanu (6, od 1810 r. 12)</a:t>
            </a:r>
          </a:p>
          <a:p>
            <a:pPr>
              <a:lnSpc>
                <a:spcPct val="90000"/>
              </a:lnSpc>
            </a:pPr>
            <a:r>
              <a:rPr lang="pl-PL" altLang="pl-PL" sz="2800"/>
              <a:t>Członkowie Rady Stanu wchodzili w skład Izby Poselskiej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800"/>
              <a:t>----------------------------</a:t>
            </a:r>
          </a:p>
          <a:p>
            <a:pPr>
              <a:lnSpc>
                <a:spcPct val="90000"/>
              </a:lnSpc>
            </a:pPr>
            <a:r>
              <a:rPr lang="pl-PL" altLang="pl-PL" sz="2800" b="1"/>
              <a:t>Referendarze</a:t>
            </a:r>
            <a:r>
              <a:rPr lang="pl-PL" altLang="pl-PL" sz="2800"/>
              <a:t>, tj. funkcjonariusze (urzędnicy) (4, później 6) </a:t>
            </a:r>
            <a:r>
              <a:rPr lang="pl-PL" altLang="pl-PL" sz="2800" b="1"/>
              <a:t>nie byli członkami</a:t>
            </a:r>
            <a:r>
              <a:rPr lang="pl-PL" altLang="pl-PL" sz="2800"/>
              <a:t> Rady Stanu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4F429E9-779F-467D-8C64-4F628ED02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/>
              <a:t>Kompetencje Rady Stanu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F100CD1-BE73-40A7-9B96-9B1F05A10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800" b="1"/>
              <a:t>Funkcje pomocnicze</a:t>
            </a:r>
            <a:r>
              <a:rPr lang="pl-PL" altLang="pl-PL" sz="2800"/>
              <a:t> wobec władzy królewskiej:</a:t>
            </a:r>
          </a:p>
          <a:p>
            <a:pPr lvl="1"/>
            <a:r>
              <a:rPr lang="pl-PL" altLang="pl-PL" sz="2400" b="1"/>
              <a:t>Przygotowywanie dekretów królewskich oraz ustaw sejmowych</a:t>
            </a:r>
          </a:p>
          <a:p>
            <a:pPr lvl="1"/>
            <a:r>
              <a:rPr lang="pl-PL" altLang="pl-PL" sz="2400" b="1"/>
              <a:t>Kontrola urzędników i pociąganie ich do odpowiedzialności</a:t>
            </a:r>
          </a:p>
          <a:p>
            <a:pPr lvl="1"/>
            <a:r>
              <a:rPr lang="pl-PL" altLang="pl-PL" sz="2400" b="1"/>
              <a:t>Wykonywanie funkcji sądowych</a:t>
            </a:r>
          </a:p>
          <a:p>
            <a:r>
              <a:rPr lang="pl-PL" altLang="pl-PL" sz="2800"/>
              <a:t>Stopniowy wzrost uprawnień – </a:t>
            </a:r>
            <a:r>
              <a:rPr lang="pl-PL" altLang="pl-PL" sz="2800" b="1"/>
              <a:t>prawo kontrolowania ministrów</a:t>
            </a:r>
            <a:r>
              <a:rPr lang="pl-PL" altLang="pl-PL" sz="2800"/>
              <a:t>- upodobniła się do RM, z którą zaczęła konkurować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7D5881D-8DC1-4DA8-A399-BEC9D88E8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/>
              <a:t>Funkcje sądowe Rady Stanu Księstwa Warszawskiego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3CBAB71-356E-41E1-8B4D-1C61CCC1B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800" u="sng"/>
              <a:t>Sądownictwo kasacyjne</a:t>
            </a:r>
          </a:p>
          <a:p>
            <a:pPr lvl="1"/>
            <a:r>
              <a:rPr lang="pl-PL" altLang="pl-PL" sz="2400"/>
              <a:t>Rozpoznawanie skarg na ostateczne wyroki w sprawach karnych i cywilnych</a:t>
            </a:r>
          </a:p>
          <a:p>
            <a:r>
              <a:rPr lang="pl-PL" altLang="pl-PL" sz="2800" u="sng"/>
              <a:t>Sądownictwo kompetencyjne</a:t>
            </a:r>
          </a:p>
          <a:p>
            <a:pPr lvl="1"/>
            <a:r>
              <a:rPr lang="pl-PL" altLang="pl-PL" sz="2400"/>
              <a:t>Rozpoznawanie sporów o właściwość między organami sądowymi a administracyjnymi</a:t>
            </a:r>
          </a:p>
          <a:p>
            <a:r>
              <a:rPr lang="pl-PL" altLang="pl-PL" sz="2800" u="sng"/>
              <a:t>Sądownictwo administracyjne</a:t>
            </a:r>
          </a:p>
          <a:p>
            <a:pPr lvl="1"/>
            <a:r>
              <a:rPr lang="pl-PL" altLang="pl-PL" sz="2400"/>
              <a:t>Według modelu francuskiego, II instancja, (I – rady prefekturalne w departamentach)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87853EF-FE94-41F9-ABD8-D6A922D19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6329362" cy="765175"/>
          </a:xfrm>
        </p:spPr>
        <p:txBody>
          <a:bodyPr/>
          <a:lstStyle/>
          <a:p>
            <a:r>
              <a:rPr lang="pl-PL" altLang="pl-PL"/>
              <a:t>Izba Poselska – skład: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84335C8-1453-4494-A1F8-CC9AEF0F3D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620713"/>
            <a:ext cx="7772400" cy="6237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 b="1"/>
              <a:t>Posłowie</a:t>
            </a:r>
            <a:r>
              <a:rPr lang="pl-PL" altLang="pl-PL" sz="2800"/>
              <a:t> (60, od 1809 r. 100)– wybór: szlachta-posesjonaci na sejmikach powiatowych (kryterium stanowe)</a:t>
            </a:r>
          </a:p>
          <a:p>
            <a:pPr>
              <a:lnSpc>
                <a:spcPct val="90000"/>
              </a:lnSpc>
            </a:pPr>
            <a:r>
              <a:rPr lang="pl-PL" altLang="pl-PL" sz="2800" b="1"/>
              <a:t>Deputowani</a:t>
            </a:r>
            <a:r>
              <a:rPr lang="pl-PL" altLang="pl-PL" sz="2800"/>
              <a:t> (40, od 1809 r. 66)– wybór na okręgowych zgromadzeniach gminnych (nieszlachta, kryterium cenzusowe)</a:t>
            </a:r>
          </a:p>
          <a:p>
            <a:pPr lvl="1">
              <a:lnSpc>
                <a:spcPct val="90000"/>
              </a:lnSpc>
            </a:pPr>
            <a:r>
              <a:rPr lang="pl-PL" altLang="pl-PL" sz="2400"/>
              <a:t>Właściciele nieruchomości (także chłopi, w tym czynszownicy)</a:t>
            </a:r>
          </a:p>
          <a:p>
            <a:pPr lvl="1">
              <a:lnSpc>
                <a:spcPct val="90000"/>
              </a:lnSpc>
            </a:pPr>
            <a:r>
              <a:rPr lang="pl-PL" altLang="pl-PL" sz="2400"/>
              <a:t>Właściciele przedsiębiorstw handlowych i rzemieślniczo-przemysłowych</a:t>
            </a:r>
          </a:p>
          <a:p>
            <a:pPr lvl="1">
              <a:lnSpc>
                <a:spcPct val="90000"/>
              </a:lnSpc>
            </a:pPr>
            <a:r>
              <a:rPr lang="pl-PL" altLang="pl-PL" sz="2400"/>
              <a:t>Obywatele z cenzusem wykształcenia lub stanowiska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pl-PL" altLang="pl-PL" sz="2400"/>
              <a:t>(Proboszczowie, wikariusze, artyści i oficerowie, zasłużeni podoficerowie i żołnierze (cenzus zasług wojskowych)</a:t>
            </a:r>
          </a:p>
          <a:p>
            <a:pPr>
              <a:lnSpc>
                <a:spcPct val="90000"/>
              </a:lnSpc>
            </a:pPr>
            <a:r>
              <a:rPr lang="pl-PL" altLang="pl-PL" sz="2800" b="1"/>
              <a:t>Członkowie Rady Stanu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Ksiestwo warszawskie</Template>
  <TotalTime>0</TotalTime>
  <Words>1515</Words>
  <Application>Microsoft Office PowerPoint</Application>
  <PresentationFormat>Pokaz na ekranie (4:3)</PresentationFormat>
  <Paragraphs>206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3" baseType="lpstr">
      <vt:lpstr>Calibri</vt:lpstr>
      <vt:lpstr>Arial</vt:lpstr>
      <vt:lpstr>Motyw pakietu Office</vt:lpstr>
      <vt:lpstr>Konstytucja Księstwa Warszawskiego- charakterystyka ogólna</vt:lpstr>
      <vt:lpstr>Recepcja prawa – charakterystyka ogólna</vt:lpstr>
      <vt:lpstr>Uprawnienia władcy wg konstytucji</vt:lpstr>
      <vt:lpstr>Władze centralne w Ks. Warszawskim</vt:lpstr>
      <vt:lpstr>Rada Ministrów w Ks. Warszawskim</vt:lpstr>
      <vt:lpstr>Rada Stanu Księstwa Warszawskiego- skład</vt:lpstr>
      <vt:lpstr>Kompetencje Rady Stanu</vt:lpstr>
      <vt:lpstr>Funkcje sądowe Rady Stanu Księstwa Warszawskiego</vt:lpstr>
      <vt:lpstr>Izba Poselska – skład:</vt:lpstr>
      <vt:lpstr>Kompetencje Izby Poselskiej </vt:lpstr>
      <vt:lpstr>Senat Księstwa Warszawskiego:</vt:lpstr>
      <vt:lpstr>Francja - napoleońskie reformy sądownictwa</vt:lpstr>
      <vt:lpstr>Konstytucyjne zasady organizacji sądownictwa</vt:lpstr>
      <vt:lpstr>Adwokatura- „obrońcy publiczni”:</vt:lpstr>
      <vt:lpstr>Notariat</vt:lpstr>
      <vt:lpstr>Definicja notariusza</vt:lpstr>
      <vt:lpstr>Prezentacja programu PowerPoint</vt:lpstr>
      <vt:lpstr>Prawo małżeńskie w KN</vt:lpstr>
      <vt:lpstr>Prawo hipoteczne w KN, rodzaje hipotek</vt:lpstr>
      <vt:lpstr>Prawo hipoteczne w KN</vt:lpstr>
      <vt:lpstr>Prawo spadkowe</vt:lpstr>
      <vt:lpstr>Kodeks handlowy</vt:lpstr>
      <vt:lpstr>Francuski kodeks postępowania cywilnego z 1806 r.</vt:lpstr>
      <vt:lpstr>Francuska procedura cywilna z 1806 r.</vt:lpstr>
      <vt:lpstr>Proces cywilny w I instancji</vt:lpstr>
      <vt:lpstr>Prawo karne w Ks. Warszawskim</vt:lpstr>
      <vt:lpstr>Przepisy uchylone lub zmienione w karnym prawie zaborczym (m.in.):</vt:lpstr>
      <vt:lpstr>Zmiany w prawie karnym</vt:lpstr>
      <vt:lpstr>Procedura karna</vt:lpstr>
      <vt:lpstr>Zmiany- wprowadzanie elementów postępowania skargowego – uchwały Komisji Rządzącej, instrukcje ministra sprawiedliwości 1808 i 1810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Konstytucja Księstwa Warszawskiego- charakterystyka ogólna</dc:title>
  <dc:creator>Jakob Maziarz</dc:creator>
  <cp:lastModifiedBy>Jakob Maziarz</cp:lastModifiedBy>
  <cp:revision>1</cp:revision>
  <dcterms:created xsi:type="dcterms:W3CDTF">2017-06-27T21:55:50Z</dcterms:created>
  <dcterms:modified xsi:type="dcterms:W3CDTF">2017-06-27T21:56:04Z</dcterms:modified>
</cp:coreProperties>
</file>